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59" r:id="rId6"/>
    <p:sldId id="261" r:id="rId7"/>
    <p:sldId id="262" r:id="rId8"/>
    <p:sldId id="260" r:id="rId9"/>
    <p:sldId id="277" r:id="rId10"/>
    <p:sldId id="269" r:id="rId11"/>
    <p:sldId id="270" r:id="rId12"/>
    <p:sldId id="273" r:id="rId13"/>
    <p:sldId id="271" r:id="rId14"/>
    <p:sldId id="274" r:id="rId15"/>
    <p:sldId id="272" r:id="rId16"/>
    <p:sldId id="275" r:id="rId17"/>
    <p:sldId id="266" r:id="rId18"/>
    <p:sldId id="263" r:id="rId19"/>
    <p:sldId id="264" r:id="rId20"/>
    <p:sldId id="265" r:id="rId21"/>
    <p:sldId id="267" r:id="rId22"/>
    <p:sldId id="268" r:id="rId23"/>
    <p:sldId id="276" r:id="rId24"/>
    <p:sldId id="25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60" y="-7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tamassia\Documents\PIAAC\MainStudy\Analysis\Explore_CBA_START_final_wt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tamassia\Documents\PIAAC\MainStudy\Analysis\Explore_CBA_START_final_wt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kentaroy:Desktop:PIAAC:MainPIAAC_Data_Analysis:RC:PIACC_RC_P+_Time_by_PVLitPMN_Charts_Version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entaroy:Desktop:PIAAC:MainPIAAC_Data_Analysis:RC:PIACC_RC_P+_Time_by_PVLitPMN_Charts_Version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kentaroy:Desktop:PIAAC:MainPIAAC_Data_Analysis:RC:PIACC_RC_P+_Time_by_PVLitPMN_Charts_Version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kentaroy:Desktop:PIAAC:MainPIAAC_Data_Analysis:RC:PIACC_RC_P+_Time_by_PVLitPMN_Charts_Version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kentaroy:Desktop:PIAAC:MainPIAAC_Data_Analysis:RC:PIACC_RC_P+_Time_by_PVLitPMN_Charts_Version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kentaroy:Desktop:PIAAC:MainPIAAC_Data_Analysis:RC:PIACC_RC_P+_Time_by_PVLitPMN_Charts_Version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1386380601507"/>
          <c:y val="0.0913176244760449"/>
          <c:w val="0.807166454024957"/>
          <c:h val="0.823237532808399"/>
        </c:manualLayout>
      </c:layout>
      <c:lineChart>
        <c:grouping val="standard"/>
        <c:varyColors val="0"/>
        <c:ser>
          <c:idx val="0"/>
          <c:order val="0"/>
          <c:tx>
            <c:v>No ICT (9.7%)</c:v>
          </c:tx>
          <c:spPr>
            <a:ln>
              <a:solidFill>
                <a:srgbClr val="FF0000"/>
              </a:solidFill>
            </a:ln>
          </c:spPr>
          <c:marker>
            <c:symbol val="none"/>
          </c:marker>
          <c:cat>
            <c:strRef>
              <c:f>Sheet1!$Q$567:$U$567</c:f>
              <c:strCache>
                <c:ptCount val="5"/>
                <c:pt idx="0">
                  <c:v>16-25</c:v>
                </c:pt>
                <c:pt idx="1">
                  <c:v>26-35</c:v>
                </c:pt>
                <c:pt idx="2">
                  <c:v>36-45</c:v>
                </c:pt>
                <c:pt idx="3">
                  <c:v>46-55</c:v>
                </c:pt>
                <c:pt idx="4">
                  <c:v>56-65</c:v>
                </c:pt>
              </c:strCache>
            </c:strRef>
          </c:cat>
          <c:val>
            <c:numRef>
              <c:f>Sheet1!$Q$592:$U$592</c:f>
              <c:numCache>
                <c:formatCode>0.000</c:formatCode>
                <c:ptCount val="5"/>
                <c:pt idx="0">
                  <c:v>0.024083198716441</c:v>
                </c:pt>
                <c:pt idx="1">
                  <c:v>0.0564276737269997</c:v>
                </c:pt>
                <c:pt idx="2">
                  <c:v>0.117291433056433</c:v>
                </c:pt>
                <c:pt idx="3">
                  <c:v>0.282552581381471</c:v>
                </c:pt>
                <c:pt idx="4">
                  <c:v>0.519645113118659</c:v>
                </c:pt>
              </c:numCache>
            </c:numRef>
          </c:val>
          <c:smooth val="0"/>
        </c:ser>
        <c:ser>
          <c:idx val="1"/>
          <c:order val="1"/>
          <c:tx>
            <c:v>CBA (72.8%)</c:v>
          </c:tx>
          <c:spPr>
            <a:ln>
              <a:solidFill>
                <a:srgbClr val="008000"/>
              </a:solidFill>
            </a:ln>
          </c:spPr>
          <c:marker>
            <c:symbol val="none"/>
          </c:marker>
          <c:cat>
            <c:strRef>
              <c:f>Sheet1!$Q$567:$U$567</c:f>
              <c:strCache>
                <c:ptCount val="5"/>
                <c:pt idx="0">
                  <c:v>16-25</c:v>
                </c:pt>
                <c:pt idx="1">
                  <c:v>26-35</c:v>
                </c:pt>
                <c:pt idx="2">
                  <c:v>36-45</c:v>
                </c:pt>
                <c:pt idx="3">
                  <c:v>46-55</c:v>
                </c:pt>
                <c:pt idx="4">
                  <c:v>56-65</c:v>
                </c:pt>
              </c:strCache>
            </c:strRef>
          </c:cat>
          <c:val>
            <c:numRef>
              <c:f>Sheet1!$Q$593:$U$593</c:f>
              <c:numCache>
                <c:formatCode>General</c:formatCode>
                <c:ptCount val="5"/>
                <c:pt idx="0">
                  <c:v>0.223607047676463</c:v>
                </c:pt>
                <c:pt idx="1">
                  <c:v>0.242591086399775</c:v>
                </c:pt>
                <c:pt idx="2">
                  <c:v>0.231539730866943</c:v>
                </c:pt>
                <c:pt idx="3">
                  <c:v>0.182437687248787</c:v>
                </c:pt>
                <c:pt idx="4">
                  <c:v>0.119824447808033</c:v>
                </c:pt>
              </c:numCache>
            </c:numRef>
          </c:val>
          <c:smooth val="0"/>
        </c:ser>
        <c:ser>
          <c:idx val="2"/>
          <c:order val="2"/>
          <c:tx>
            <c:v>Failed ICT Core (4.8%)</c:v>
          </c:tx>
          <c:spPr>
            <a:ln>
              <a:solidFill>
                <a:srgbClr val="0000FF"/>
              </a:solidFill>
            </a:ln>
          </c:spPr>
          <c:marker>
            <c:symbol val="none"/>
          </c:marker>
          <c:cat>
            <c:strRef>
              <c:f>Sheet1!$Q$567:$U$567</c:f>
              <c:strCache>
                <c:ptCount val="5"/>
                <c:pt idx="0">
                  <c:v>16-25</c:v>
                </c:pt>
                <c:pt idx="1">
                  <c:v>26-35</c:v>
                </c:pt>
                <c:pt idx="2">
                  <c:v>36-45</c:v>
                </c:pt>
                <c:pt idx="3">
                  <c:v>46-55</c:v>
                </c:pt>
                <c:pt idx="4">
                  <c:v>56-65</c:v>
                </c:pt>
              </c:strCache>
            </c:strRef>
          </c:cat>
          <c:val>
            <c:numRef>
              <c:f>Sheet1!$Q$620:$U$620</c:f>
              <c:numCache>
                <c:formatCode>0.000</c:formatCode>
                <c:ptCount val="5"/>
                <c:pt idx="0">
                  <c:v>0.131908361744589</c:v>
                </c:pt>
                <c:pt idx="1">
                  <c:v>0.186971675840449</c:v>
                </c:pt>
                <c:pt idx="2">
                  <c:v>0.21018976963157</c:v>
                </c:pt>
                <c:pt idx="3">
                  <c:v>0.246220998753347</c:v>
                </c:pt>
                <c:pt idx="4">
                  <c:v>0.224709194030045</c:v>
                </c:pt>
              </c:numCache>
            </c:numRef>
          </c:val>
          <c:smooth val="0"/>
        </c:ser>
        <c:ser>
          <c:idx val="3"/>
          <c:order val="3"/>
          <c:tx>
            <c:v>Refused CBA (10.3%)</c:v>
          </c:tx>
          <c:spPr>
            <a:ln>
              <a:solidFill>
                <a:schemeClr val="accent6">
                  <a:lumMod val="75000"/>
                </a:schemeClr>
              </a:solidFill>
            </a:ln>
          </c:spPr>
          <c:marker>
            <c:symbol val="none"/>
          </c:marker>
          <c:cat>
            <c:strRef>
              <c:f>Sheet1!$Q$567:$U$567</c:f>
              <c:strCache>
                <c:ptCount val="5"/>
                <c:pt idx="0">
                  <c:v>16-25</c:v>
                </c:pt>
                <c:pt idx="1">
                  <c:v>26-35</c:v>
                </c:pt>
                <c:pt idx="2">
                  <c:v>36-45</c:v>
                </c:pt>
                <c:pt idx="3">
                  <c:v>46-55</c:v>
                </c:pt>
                <c:pt idx="4">
                  <c:v>56-65</c:v>
                </c:pt>
              </c:strCache>
            </c:strRef>
          </c:cat>
          <c:val>
            <c:numRef>
              <c:f>Sheet1!$W$620:$AA$620</c:f>
              <c:numCache>
                <c:formatCode>0.000</c:formatCode>
                <c:ptCount val="5"/>
                <c:pt idx="0">
                  <c:v>0.0794296247684798</c:v>
                </c:pt>
                <c:pt idx="1">
                  <c:v>0.129965627971982</c:v>
                </c:pt>
                <c:pt idx="2">
                  <c:v>0.19650026805109</c:v>
                </c:pt>
                <c:pt idx="3">
                  <c:v>0.273467051716645</c:v>
                </c:pt>
                <c:pt idx="4">
                  <c:v>0.320637427491804</c:v>
                </c:pt>
              </c:numCache>
            </c:numRef>
          </c:val>
          <c:smooth val="0"/>
        </c:ser>
        <c:dLbls>
          <c:showLegendKey val="0"/>
          <c:showVal val="0"/>
          <c:showCatName val="0"/>
          <c:showSerName val="0"/>
          <c:showPercent val="0"/>
          <c:showBubbleSize val="0"/>
        </c:dLbls>
        <c:marker val="1"/>
        <c:smooth val="0"/>
        <c:axId val="-1967346984"/>
        <c:axId val="-1967367992"/>
      </c:lineChart>
      <c:catAx>
        <c:axId val="-1967346984"/>
        <c:scaling>
          <c:orientation val="minMax"/>
        </c:scaling>
        <c:delete val="0"/>
        <c:axPos val="b"/>
        <c:majorTickMark val="out"/>
        <c:minorTickMark val="none"/>
        <c:tickLblPos val="nextTo"/>
        <c:spPr>
          <a:ln>
            <a:solidFill>
              <a:srgbClr val="4D4D4D"/>
            </a:solidFill>
          </a:ln>
        </c:spPr>
        <c:crossAx val="-1967367992"/>
        <c:crosses val="autoZero"/>
        <c:auto val="1"/>
        <c:lblAlgn val="ctr"/>
        <c:lblOffset val="100"/>
        <c:noMultiLvlLbl val="0"/>
      </c:catAx>
      <c:valAx>
        <c:axId val="-1967367992"/>
        <c:scaling>
          <c:orientation val="minMax"/>
        </c:scaling>
        <c:delete val="0"/>
        <c:axPos val="l"/>
        <c:majorGridlines>
          <c:spPr>
            <a:ln>
              <a:solidFill>
                <a:srgbClr val="4D4D4D"/>
              </a:solidFill>
            </a:ln>
          </c:spPr>
        </c:majorGridlines>
        <c:numFmt formatCode="0%" sourceLinked="0"/>
        <c:majorTickMark val="out"/>
        <c:minorTickMark val="none"/>
        <c:tickLblPos val="nextTo"/>
        <c:spPr>
          <a:ln>
            <a:solidFill>
              <a:srgbClr val="4D4D4D"/>
            </a:solidFill>
          </a:ln>
        </c:spPr>
        <c:crossAx val="-1967346984"/>
        <c:crosses val="autoZero"/>
        <c:crossBetween val="between"/>
      </c:valAx>
      <c:spPr>
        <a:ln>
          <a:solidFill>
            <a:srgbClr val="4D4D4D"/>
          </a:solidFill>
        </a:ln>
      </c:spPr>
    </c:plotArea>
    <c:legend>
      <c:legendPos val="t"/>
      <c:layout>
        <c:manualLayout>
          <c:xMode val="edge"/>
          <c:yMode val="edge"/>
          <c:x val="0.00871559633027528"/>
          <c:y val="0.0149253731343284"/>
          <c:w val="0.981039755351682"/>
          <c:h val="0.0534418458886668"/>
        </c:manualLayout>
      </c:layout>
      <c:overlay val="0"/>
    </c:legend>
    <c:plotVisOnly val="1"/>
    <c:dispBlanksAs val="gap"/>
    <c:showDLblsOverMax val="0"/>
  </c:chart>
  <c:txPr>
    <a:bodyPr/>
    <a:lstStyle/>
    <a:p>
      <a:pPr>
        <a:defRPr sz="1600">
          <a:solidFill>
            <a:srgbClr val="003067"/>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966992024959727"/>
          <c:y val="0.100990107005855"/>
          <c:w val="0.886589685499743"/>
          <c:h val="0.714010094891984"/>
        </c:manualLayout>
      </c:layout>
      <c:lineChart>
        <c:grouping val="standard"/>
        <c:varyColors val="0"/>
        <c:ser>
          <c:idx val="0"/>
          <c:order val="0"/>
          <c:tx>
            <c:v>No ICT</c:v>
          </c:tx>
          <c:spPr>
            <a:ln>
              <a:solidFill>
                <a:srgbClr val="FF0000"/>
              </a:solidFill>
            </a:ln>
          </c:spPr>
          <c:marker>
            <c:symbol val="none"/>
          </c:marker>
          <c:cat>
            <c:strRef>
              <c:f>Sheet1!$R$1605:$T$1605</c:f>
              <c:strCache>
                <c:ptCount val="3"/>
                <c:pt idx="0">
                  <c:v>Low</c:v>
                </c:pt>
                <c:pt idx="1">
                  <c:v>Medium</c:v>
                </c:pt>
                <c:pt idx="2">
                  <c:v>High</c:v>
                </c:pt>
              </c:strCache>
            </c:strRef>
          </c:cat>
          <c:val>
            <c:numRef>
              <c:f>Sheet1!$R$1606:$T$1606</c:f>
              <c:numCache>
                <c:formatCode>0.000</c:formatCode>
                <c:ptCount val="3"/>
                <c:pt idx="0">
                  <c:v>0.574557086176204</c:v>
                </c:pt>
                <c:pt idx="1">
                  <c:v>0.3707863888191</c:v>
                </c:pt>
                <c:pt idx="2">
                  <c:v>0.0546565250046968</c:v>
                </c:pt>
              </c:numCache>
            </c:numRef>
          </c:val>
          <c:smooth val="0"/>
        </c:ser>
        <c:ser>
          <c:idx val="1"/>
          <c:order val="1"/>
          <c:tx>
            <c:v>Failed ICT</c:v>
          </c:tx>
          <c:spPr>
            <a:ln>
              <a:solidFill>
                <a:srgbClr val="0000FF"/>
              </a:solidFill>
            </a:ln>
          </c:spPr>
          <c:marker>
            <c:symbol val="none"/>
          </c:marker>
          <c:cat>
            <c:strRef>
              <c:f>Sheet1!$R$1605:$T$1605</c:f>
              <c:strCache>
                <c:ptCount val="3"/>
                <c:pt idx="0">
                  <c:v>Low</c:v>
                </c:pt>
                <c:pt idx="1">
                  <c:v>Medium</c:v>
                </c:pt>
                <c:pt idx="2">
                  <c:v>High</c:v>
                </c:pt>
              </c:strCache>
            </c:strRef>
          </c:cat>
          <c:val>
            <c:numRef>
              <c:f>Sheet1!$R$1607:$T$1607</c:f>
              <c:numCache>
                <c:formatCode>0.000</c:formatCode>
                <c:ptCount val="3"/>
                <c:pt idx="0">
                  <c:v>0.306951409621136</c:v>
                </c:pt>
                <c:pt idx="1">
                  <c:v>0.475897382647703</c:v>
                </c:pt>
                <c:pt idx="2">
                  <c:v>0.217151207731161</c:v>
                </c:pt>
              </c:numCache>
            </c:numRef>
          </c:val>
          <c:smooth val="0"/>
        </c:ser>
        <c:ser>
          <c:idx val="2"/>
          <c:order val="2"/>
          <c:tx>
            <c:v>Refused CBA</c:v>
          </c:tx>
          <c:spPr>
            <a:ln>
              <a:solidFill>
                <a:schemeClr val="accent6">
                  <a:lumMod val="75000"/>
                </a:schemeClr>
              </a:solidFill>
            </a:ln>
          </c:spPr>
          <c:marker>
            <c:symbol val="none"/>
          </c:marker>
          <c:cat>
            <c:strRef>
              <c:f>Sheet1!$R$1605:$T$1605</c:f>
              <c:strCache>
                <c:ptCount val="3"/>
                <c:pt idx="0">
                  <c:v>Low</c:v>
                </c:pt>
                <c:pt idx="1">
                  <c:v>Medium</c:v>
                </c:pt>
                <c:pt idx="2">
                  <c:v>High</c:v>
                </c:pt>
              </c:strCache>
            </c:strRef>
          </c:cat>
          <c:val>
            <c:numRef>
              <c:f>Sheet1!$R$1608:$T$1608</c:f>
              <c:numCache>
                <c:formatCode>0.000</c:formatCode>
                <c:ptCount val="3"/>
                <c:pt idx="0">
                  <c:v>0.309781136208296</c:v>
                </c:pt>
                <c:pt idx="1">
                  <c:v>0.502774391818599</c:v>
                </c:pt>
                <c:pt idx="2">
                  <c:v>0.187444471973106</c:v>
                </c:pt>
              </c:numCache>
            </c:numRef>
          </c:val>
          <c:smooth val="0"/>
        </c:ser>
        <c:ser>
          <c:idx val="3"/>
          <c:order val="3"/>
          <c:tx>
            <c:v>CBA</c:v>
          </c:tx>
          <c:spPr>
            <a:ln w="57150" cmpd="sng">
              <a:solidFill>
                <a:srgbClr val="008000"/>
              </a:solidFill>
            </a:ln>
          </c:spPr>
          <c:marker>
            <c:symbol val="none"/>
          </c:marker>
          <c:cat>
            <c:strRef>
              <c:f>Sheet1!$R$1605:$T$1605</c:f>
              <c:strCache>
                <c:ptCount val="3"/>
                <c:pt idx="0">
                  <c:v>Low</c:v>
                </c:pt>
                <c:pt idx="1">
                  <c:v>Medium</c:v>
                </c:pt>
                <c:pt idx="2">
                  <c:v>High</c:v>
                </c:pt>
              </c:strCache>
            </c:strRef>
          </c:cat>
          <c:val>
            <c:numRef>
              <c:f>Sheet1!$R$1609:$T$1609</c:f>
              <c:numCache>
                <c:formatCode>0.000</c:formatCode>
                <c:ptCount val="3"/>
                <c:pt idx="0">
                  <c:v>0.1708649421479</c:v>
                </c:pt>
                <c:pt idx="1">
                  <c:v>0.459896296791179</c:v>
                </c:pt>
                <c:pt idx="2">
                  <c:v>0.369238761060923</c:v>
                </c:pt>
              </c:numCache>
            </c:numRef>
          </c:val>
          <c:smooth val="0"/>
        </c:ser>
        <c:dLbls>
          <c:showLegendKey val="0"/>
          <c:showVal val="0"/>
          <c:showCatName val="0"/>
          <c:showSerName val="0"/>
          <c:showPercent val="0"/>
          <c:showBubbleSize val="0"/>
        </c:dLbls>
        <c:marker val="1"/>
        <c:smooth val="0"/>
        <c:axId val="-1967428056"/>
        <c:axId val="-1967442568"/>
      </c:lineChart>
      <c:catAx>
        <c:axId val="-1967428056"/>
        <c:scaling>
          <c:orientation val="minMax"/>
        </c:scaling>
        <c:delete val="0"/>
        <c:axPos val="b"/>
        <c:title>
          <c:tx>
            <c:rich>
              <a:bodyPr/>
              <a:lstStyle/>
              <a:p>
                <a:pPr>
                  <a:defRPr sz="1400" b="1"/>
                </a:pPr>
                <a:r>
                  <a:rPr lang="en-US" sz="1400" b="1" dirty="0" smtClean="0"/>
                  <a:t>Level of Education</a:t>
                </a:r>
                <a:endParaRPr lang="en-US" sz="1400" b="1" dirty="0"/>
              </a:p>
            </c:rich>
          </c:tx>
          <c:layout>
            <c:manualLayout>
              <c:xMode val="edge"/>
              <c:yMode val="edge"/>
              <c:x val="0.445466091096256"/>
              <c:y val="0.938205128205128"/>
            </c:manualLayout>
          </c:layout>
          <c:overlay val="0"/>
        </c:title>
        <c:majorTickMark val="out"/>
        <c:minorTickMark val="none"/>
        <c:tickLblPos val="nextTo"/>
        <c:spPr>
          <a:ln>
            <a:solidFill>
              <a:srgbClr val="4D4D4D"/>
            </a:solidFill>
          </a:ln>
        </c:spPr>
        <c:txPr>
          <a:bodyPr/>
          <a:lstStyle/>
          <a:p>
            <a:pPr>
              <a:defRPr sz="1600" b="1">
                <a:solidFill>
                  <a:srgbClr val="003067"/>
                </a:solidFill>
              </a:defRPr>
            </a:pPr>
            <a:endParaRPr lang="en-US"/>
          </a:p>
        </c:txPr>
        <c:crossAx val="-1967442568"/>
        <c:crosses val="autoZero"/>
        <c:auto val="1"/>
        <c:lblAlgn val="ctr"/>
        <c:lblOffset val="100"/>
        <c:noMultiLvlLbl val="0"/>
      </c:catAx>
      <c:valAx>
        <c:axId val="-1967442568"/>
        <c:scaling>
          <c:orientation val="minMax"/>
        </c:scaling>
        <c:delete val="0"/>
        <c:axPos val="l"/>
        <c:majorGridlines>
          <c:spPr>
            <a:ln>
              <a:solidFill>
                <a:srgbClr val="4D4D4D"/>
              </a:solidFill>
            </a:ln>
          </c:spPr>
        </c:majorGridlines>
        <c:title>
          <c:tx>
            <c:rich>
              <a:bodyPr rot="-5400000" vert="horz"/>
              <a:lstStyle/>
              <a:p>
                <a:pPr>
                  <a:defRPr sz="1200"/>
                </a:pPr>
                <a:r>
                  <a:rPr lang="en-US" sz="1200" dirty="0" smtClean="0"/>
                  <a:t>Percentage of Respondents</a:t>
                </a:r>
                <a:endParaRPr lang="en-US" sz="1200" dirty="0"/>
              </a:p>
            </c:rich>
          </c:tx>
          <c:layout/>
          <c:overlay val="0"/>
        </c:title>
        <c:numFmt formatCode="0%" sourceLinked="0"/>
        <c:majorTickMark val="out"/>
        <c:minorTickMark val="none"/>
        <c:tickLblPos val="nextTo"/>
        <c:spPr>
          <a:ln>
            <a:solidFill>
              <a:srgbClr val="4D4D4D"/>
            </a:solidFill>
          </a:ln>
        </c:spPr>
        <c:txPr>
          <a:bodyPr/>
          <a:lstStyle/>
          <a:p>
            <a:pPr>
              <a:defRPr sz="1600" b="1">
                <a:solidFill>
                  <a:srgbClr val="003067"/>
                </a:solidFill>
              </a:defRPr>
            </a:pPr>
            <a:endParaRPr lang="en-US"/>
          </a:p>
        </c:txPr>
        <c:crossAx val="-1967428056"/>
        <c:crosses val="autoZero"/>
        <c:crossBetween val="between"/>
      </c:valAx>
      <c:spPr>
        <a:noFill/>
        <a:ln>
          <a:solidFill>
            <a:srgbClr val="4D4D4D"/>
          </a:solidFill>
        </a:ln>
      </c:spPr>
    </c:plotArea>
    <c:legend>
      <c:legendPos val="t"/>
      <c:layout/>
      <c:overlay val="0"/>
      <c:txPr>
        <a:bodyPr/>
        <a:lstStyle/>
        <a:p>
          <a:pPr>
            <a:defRPr sz="1600" b="1">
              <a:solidFill>
                <a:srgbClr val="003067"/>
              </a:solidFill>
            </a:defRPr>
          </a:pPr>
          <a:endParaRPr lang="en-US"/>
        </a:p>
      </c:txPr>
    </c:legend>
    <c:plotVisOnly val="1"/>
    <c:dispBlanksAs val="gap"/>
    <c:showDLblsOverMax val="0"/>
  </c:chart>
  <c:txPr>
    <a:bodyPr/>
    <a:lstStyle/>
    <a:p>
      <a:pPr>
        <a:defRPr>
          <a:solidFill>
            <a:schemeClr val="bg2"/>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838922291263"/>
          <c:y val="0.153846704179202"/>
          <c:w val="0.796797395517868"/>
          <c:h val="0.626375867015322"/>
        </c:manualLayout>
      </c:layout>
      <c:lineChart>
        <c:grouping val="standard"/>
        <c:varyColors val="0"/>
        <c:ser>
          <c:idx val="0"/>
          <c:order val="0"/>
          <c:tx>
            <c:v>Vocabulary</c:v>
          </c:tx>
          <c:spPr>
            <a:ln w="25400">
              <a:solidFill>
                <a:srgbClr val="63AAFE"/>
              </a:solidFill>
              <a:prstDash val="solid"/>
            </a:ln>
          </c:spPr>
          <c:marker>
            <c:symbol val="diamond"/>
            <c:size val="7"/>
            <c:spPr>
              <a:solidFill>
                <a:srgbClr val="63AAFE"/>
              </a:solidFill>
              <a:ln>
                <a:solidFill>
                  <a:srgbClr val="63AAFE"/>
                </a:solidFill>
                <a:prstDash val="solid"/>
              </a:ln>
              <a:effectLst>
                <a:outerShdw dist="35921" dir="2700000" algn="br">
                  <a:srgbClr val="000000"/>
                </a:outerShdw>
              </a:effectLst>
            </c:spPr>
          </c:marker>
          <c:cat>
            <c:strRef>
              <c:f>Charts!$C$3:$I$3</c:f>
              <c:strCache>
                <c:ptCount val="7"/>
                <c:pt idx="0">
                  <c:v>&lt; 175</c:v>
                </c:pt>
                <c:pt idx="1">
                  <c:v>175 - 199.9</c:v>
                </c:pt>
                <c:pt idx="2">
                  <c:v>200 - 224.9</c:v>
                </c:pt>
                <c:pt idx="3">
                  <c:v>225 - 249.9</c:v>
                </c:pt>
                <c:pt idx="4">
                  <c:v>250 - 274.9</c:v>
                </c:pt>
                <c:pt idx="5">
                  <c:v>275 - 299.9</c:v>
                </c:pt>
                <c:pt idx="6">
                  <c:v>&gt;= 300</c:v>
                </c:pt>
              </c:strCache>
            </c:strRef>
          </c:cat>
          <c:val>
            <c:numRef>
              <c:f>Charts!$C$5:$I$5</c:f>
              <c:numCache>
                <c:formatCode>General</c:formatCode>
                <c:ptCount val="7"/>
                <c:pt idx="0">
                  <c:v>0.943336159518801</c:v>
                </c:pt>
                <c:pt idx="1">
                  <c:v>0.974302534472234</c:v>
                </c:pt>
                <c:pt idx="2">
                  <c:v>0.985287756970127</c:v>
                </c:pt>
                <c:pt idx="3">
                  <c:v>0.9917826263749</c:v>
                </c:pt>
                <c:pt idx="4">
                  <c:v>0.994693875244444</c:v>
                </c:pt>
                <c:pt idx="5">
                  <c:v>0.996842292700289</c:v>
                </c:pt>
                <c:pt idx="6">
                  <c:v>0.997849349655747</c:v>
                </c:pt>
              </c:numCache>
            </c:numRef>
          </c:val>
          <c:smooth val="0"/>
        </c:ser>
        <c:ser>
          <c:idx val="1"/>
          <c:order val="1"/>
          <c:tx>
            <c:v>Sentence</c:v>
          </c:tx>
          <c:spPr>
            <a:ln w="25400">
              <a:solidFill>
                <a:srgbClr val="DD2D32"/>
              </a:solidFill>
              <a:prstDash val="solid"/>
            </a:ln>
          </c:spPr>
          <c:marker>
            <c:symbol val="square"/>
            <c:size val="7"/>
            <c:spPr>
              <a:solidFill>
                <a:srgbClr val="DD2D32"/>
              </a:solidFill>
              <a:ln>
                <a:solidFill>
                  <a:srgbClr val="DD2D32"/>
                </a:solidFill>
                <a:prstDash val="solid"/>
              </a:ln>
              <a:effectLst>
                <a:outerShdw dist="35921" dir="2700000" algn="br">
                  <a:srgbClr val="000000"/>
                </a:outerShdw>
              </a:effectLst>
            </c:spPr>
          </c:marker>
          <c:cat>
            <c:strRef>
              <c:f>Charts!$C$3:$I$3</c:f>
              <c:strCache>
                <c:ptCount val="7"/>
                <c:pt idx="0">
                  <c:v>&lt; 175</c:v>
                </c:pt>
                <c:pt idx="1">
                  <c:v>175 - 199.9</c:v>
                </c:pt>
                <c:pt idx="2">
                  <c:v>200 - 224.9</c:v>
                </c:pt>
                <c:pt idx="3">
                  <c:v>225 - 249.9</c:v>
                </c:pt>
                <c:pt idx="4">
                  <c:v>250 - 274.9</c:v>
                </c:pt>
                <c:pt idx="5">
                  <c:v>275 - 299.9</c:v>
                </c:pt>
                <c:pt idx="6">
                  <c:v>&gt;= 300</c:v>
                </c:pt>
              </c:strCache>
            </c:strRef>
          </c:cat>
          <c:val>
            <c:numRef>
              <c:f>Charts!$C$7:$I$7</c:f>
              <c:numCache>
                <c:formatCode>General</c:formatCode>
                <c:ptCount val="7"/>
                <c:pt idx="0">
                  <c:v>0.807096231449998</c:v>
                </c:pt>
                <c:pt idx="1">
                  <c:v>0.869250104036167</c:v>
                </c:pt>
                <c:pt idx="2">
                  <c:v>0.905725677863701</c:v>
                </c:pt>
                <c:pt idx="3">
                  <c:v>0.93679371897189</c:v>
                </c:pt>
                <c:pt idx="4">
                  <c:v>0.954542675911336</c:v>
                </c:pt>
                <c:pt idx="5">
                  <c:v>0.966136603061785</c:v>
                </c:pt>
                <c:pt idx="6">
                  <c:v>0.972078937925031</c:v>
                </c:pt>
              </c:numCache>
            </c:numRef>
          </c:val>
          <c:smooth val="0"/>
        </c:ser>
        <c:ser>
          <c:idx val="2"/>
          <c:order val="2"/>
          <c:tx>
            <c:v>Paragraph</c:v>
          </c:tx>
          <c:spPr>
            <a:ln w="25400">
              <a:solidFill>
                <a:srgbClr val="FFF58C"/>
              </a:solidFill>
              <a:prstDash val="solid"/>
            </a:ln>
          </c:spPr>
          <c:marker>
            <c:symbol val="triangle"/>
            <c:size val="7"/>
            <c:spPr>
              <a:solidFill>
                <a:srgbClr val="FFF58C"/>
              </a:solidFill>
              <a:ln>
                <a:solidFill>
                  <a:srgbClr val="FFF58C"/>
                </a:solidFill>
                <a:prstDash val="solid"/>
              </a:ln>
              <a:effectLst>
                <a:outerShdw dist="35921" dir="2700000" algn="br">
                  <a:srgbClr val="000000"/>
                </a:outerShdw>
              </a:effectLst>
            </c:spPr>
          </c:marker>
          <c:cat>
            <c:strRef>
              <c:f>Charts!$C$3:$I$3</c:f>
              <c:strCache>
                <c:ptCount val="7"/>
                <c:pt idx="0">
                  <c:v>&lt; 175</c:v>
                </c:pt>
                <c:pt idx="1">
                  <c:v>175 - 199.9</c:v>
                </c:pt>
                <c:pt idx="2">
                  <c:v>200 - 224.9</c:v>
                </c:pt>
                <c:pt idx="3">
                  <c:v>225 - 249.9</c:v>
                </c:pt>
                <c:pt idx="4">
                  <c:v>250 - 274.9</c:v>
                </c:pt>
                <c:pt idx="5">
                  <c:v>275 - 299.9</c:v>
                </c:pt>
                <c:pt idx="6">
                  <c:v>&gt;= 300</c:v>
                </c:pt>
              </c:strCache>
            </c:strRef>
          </c:cat>
          <c:val>
            <c:numRef>
              <c:f>Charts!$C$9:$I$9</c:f>
              <c:numCache>
                <c:formatCode>General</c:formatCode>
                <c:ptCount val="7"/>
                <c:pt idx="0">
                  <c:v>0.82825453378798</c:v>
                </c:pt>
                <c:pt idx="1">
                  <c:v>0.890712951145087</c:v>
                </c:pt>
                <c:pt idx="2">
                  <c:v>0.936501918689195</c:v>
                </c:pt>
                <c:pt idx="3">
                  <c:v>0.965088248396454</c:v>
                </c:pt>
                <c:pt idx="4">
                  <c:v>0.979339949255573</c:v>
                </c:pt>
                <c:pt idx="5">
                  <c:v>0.987626886711691</c:v>
                </c:pt>
                <c:pt idx="6">
                  <c:v>0.994995143556873</c:v>
                </c:pt>
              </c:numCache>
            </c:numRef>
          </c:val>
          <c:smooth val="0"/>
        </c:ser>
        <c:dLbls>
          <c:showLegendKey val="0"/>
          <c:showVal val="0"/>
          <c:showCatName val="0"/>
          <c:showSerName val="0"/>
          <c:showPercent val="0"/>
          <c:showBubbleSize val="0"/>
        </c:dLbls>
        <c:marker val="1"/>
        <c:smooth val="0"/>
        <c:axId val="-1967818296"/>
        <c:axId val="-1967848680"/>
      </c:lineChart>
      <c:catAx>
        <c:axId val="-1967818296"/>
        <c:scaling>
          <c:orientation val="minMax"/>
        </c:scaling>
        <c:delete val="0"/>
        <c:axPos val="b"/>
        <c:title>
          <c:tx>
            <c:rich>
              <a:bodyPr/>
              <a:lstStyle/>
              <a:p>
                <a:pPr>
                  <a:defRPr sz="1600" b="1" i="0" u="none" strike="noStrike" baseline="0">
                    <a:solidFill>
                      <a:srgbClr val="000000"/>
                    </a:solidFill>
                    <a:latin typeface="Courier CE"/>
                    <a:ea typeface="Courier CE"/>
                    <a:cs typeface="Courier CE"/>
                  </a:defRPr>
                </a:pPr>
                <a:r>
                  <a:rPr lang="en-US" sz="1600"/>
                  <a:t>Literacy proficiency</a:t>
                </a:r>
              </a:p>
            </c:rich>
          </c:tx>
          <c:layout>
            <c:manualLayout>
              <c:xMode val="edge"/>
              <c:yMode val="edge"/>
              <c:x val="0.399587844488189"/>
              <c:y val="0.92578922426363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Courier CE"/>
                <a:ea typeface="Courier CE"/>
                <a:cs typeface="Courier CE"/>
              </a:defRPr>
            </a:pPr>
            <a:endParaRPr lang="en-US"/>
          </a:p>
        </c:txPr>
        <c:crossAx val="-1967848680"/>
        <c:crosses val="autoZero"/>
        <c:auto val="1"/>
        <c:lblAlgn val="ctr"/>
        <c:lblOffset val="100"/>
        <c:tickLblSkip val="1"/>
        <c:tickMarkSkip val="1"/>
        <c:noMultiLvlLbl val="0"/>
      </c:catAx>
      <c:valAx>
        <c:axId val="-1967848680"/>
        <c:scaling>
          <c:orientation val="minMax"/>
          <c:max val="1.0"/>
          <c:min val="0.65"/>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Courier CE"/>
                    <a:ea typeface="Courier CE"/>
                    <a:cs typeface="Courier CE"/>
                  </a:defRPr>
                </a:pPr>
                <a:r>
                  <a:rPr lang="en-US" sz="1600"/>
                  <a:t>Proportion Correct</a:t>
                </a:r>
              </a:p>
            </c:rich>
          </c:tx>
          <c:layout>
            <c:manualLayout>
              <c:xMode val="edge"/>
              <c:yMode val="edge"/>
              <c:x val="0.0349462567179103"/>
              <c:y val="0.300367271799359"/>
            </c:manualLayout>
          </c:layout>
          <c:overlay val="0"/>
          <c:spPr>
            <a:noFill/>
            <a:ln w="25400">
              <a:noFill/>
            </a:ln>
          </c:spPr>
        </c:title>
        <c:numFmt formatCode="0.0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Courier CE"/>
                <a:ea typeface="Courier CE"/>
                <a:cs typeface="Courier CE"/>
              </a:defRPr>
            </a:pPr>
            <a:endParaRPr lang="en-US"/>
          </a:p>
        </c:txPr>
        <c:crossAx val="-1967818296"/>
        <c:crosses val="autoZero"/>
        <c:crossBetween val="between"/>
        <c:majorUnit val="0.05"/>
      </c:valAx>
      <c:spPr>
        <a:solidFill>
          <a:srgbClr val="CDCDCD"/>
        </a:solidFill>
        <a:ln w="12700">
          <a:solidFill>
            <a:srgbClr val="808080"/>
          </a:solidFill>
          <a:prstDash val="solid"/>
        </a:ln>
      </c:spPr>
    </c:plotArea>
    <c:legend>
      <c:legendPos val="r"/>
      <c:layout>
        <c:manualLayout>
          <c:xMode val="edge"/>
          <c:yMode val="edge"/>
          <c:x val="0.348426980608006"/>
          <c:y val="0.0172233321581071"/>
          <c:w val="0.494331345717708"/>
          <c:h val="0.102305597994281"/>
        </c:manualLayout>
      </c:layout>
      <c:overlay val="0"/>
      <c:spPr>
        <a:solidFill>
          <a:srgbClr val="FFFFFF"/>
        </a:solidFill>
        <a:ln w="25400">
          <a:noFill/>
        </a:ln>
      </c:spPr>
      <c:txPr>
        <a:bodyPr/>
        <a:lstStyle/>
        <a:p>
          <a:pPr>
            <a:defRPr sz="1400" b="0" i="0" u="none" strike="noStrike" baseline="0">
              <a:solidFill>
                <a:srgbClr val="000000"/>
              </a:solidFill>
              <a:latin typeface="Courier CE"/>
              <a:ea typeface="Courier CE"/>
              <a:cs typeface="Courier CE"/>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Courier CE"/>
          <a:ea typeface="Courier CE"/>
          <a:cs typeface="Courier CE"/>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838922291263"/>
          <c:y val="0.153846704179202"/>
          <c:w val="0.796797395517868"/>
          <c:h val="0.626375867015322"/>
        </c:manualLayout>
      </c:layout>
      <c:lineChart>
        <c:grouping val="standard"/>
        <c:varyColors val="0"/>
        <c:ser>
          <c:idx val="0"/>
          <c:order val="0"/>
          <c:tx>
            <c:v>Vocabulary</c:v>
          </c:tx>
          <c:spPr>
            <a:ln w="25400">
              <a:solidFill>
                <a:srgbClr val="63AAFE"/>
              </a:solidFill>
              <a:prstDash val="solid"/>
            </a:ln>
          </c:spPr>
          <c:marker>
            <c:symbol val="diamond"/>
            <c:size val="7"/>
            <c:spPr>
              <a:solidFill>
                <a:srgbClr val="63AAFE"/>
              </a:solidFill>
              <a:ln>
                <a:solidFill>
                  <a:srgbClr val="63AAFE"/>
                </a:solidFill>
                <a:prstDash val="solid"/>
              </a:ln>
              <a:effectLst>
                <a:outerShdw dist="35921" dir="2700000" algn="br">
                  <a:srgbClr val="000000"/>
                </a:outerShdw>
              </a:effectLst>
            </c:spPr>
          </c:marker>
          <c:cat>
            <c:strRef>
              <c:f>Charts!$C$3:$I$3</c:f>
              <c:strCache>
                <c:ptCount val="7"/>
                <c:pt idx="0">
                  <c:v>&lt; 175</c:v>
                </c:pt>
                <c:pt idx="1">
                  <c:v>175 - 199.9</c:v>
                </c:pt>
                <c:pt idx="2">
                  <c:v>200 - 224.9</c:v>
                </c:pt>
                <c:pt idx="3">
                  <c:v>225 - 249.9</c:v>
                </c:pt>
                <c:pt idx="4">
                  <c:v>250 - 274.9</c:v>
                </c:pt>
                <c:pt idx="5">
                  <c:v>275 - 299.9</c:v>
                </c:pt>
                <c:pt idx="6">
                  <c:v>&gt;= 300</c:v>
                </c:pt>
              </c:strCache>
            </c:strRef>
          </c:cat>
          <c:val>
            <c:numRef>
              <c:f>Charts!$C$6:$I$6</c:f>
              <c:numCache>
                <c:formatCode>General</c:formatCode>
                <c:ptCount val="7"/>
                <c:pt idx="0">
                  <c:v>7.621697600390409</c:v>
                </c:pt>
                <c:pt idx="1">
                  <c:v>5.971329870405922</c:v>
                </c:pt>
                <c:pt idx="2">
                  <c:v>4.950429025284878</c:v>
                </c:pt>
                <c:pt idx="3">
                  <c:v>4.39762717270211</c:v>
                </c:pt>
                <c:pt idx="4">
                  <c:v>3.947211823340432</c:v>
                </c:pt>
                <c:pt idx="5">
                  <c:v>3.689160515190284</c:v>
                </c:pt>
                <c:pt idx="6">
                  <c:v>3.326296092775887</c:v>
                </c:pt>
              </c:numCache>
            </c:numRef>
          </c:val>
          <c:smooth val="0"/>
        </c:ser>
        <c:ser>
          <c:idx val="1"/>
          <c:order val="1"/>
          <c:tx>
            <c:v>Sentence</c:v>
          </c:tx>
          <c:spPr>
            <a:ln w="25400">
              <a:solidFill>
                <a:srgbClr val="DD2D32"/>
              </a:solidFill>
              <a:prstDash val="solid"/>
            </a:ln>
          </c:spPr>
          <c:marker>
            <c:symbol val="square"/>
            <c:size val="7"/>
            <c:spPr>
              <a:solidFill>
                <a:srgbClr val="DD2D32"/>
              </a:solidFill>
              <a:ln>
                <a:solidFill>
                  <a:srgbClr val="DD2D32"/>
                </a:solidFill>
                <a:prstDash val="solid"/>
              </a:ln>
              <a:effectLst>
                <a:outerShdw dist="35921" dir="2700000" algn="br">
                  <a:srgbClr val="000000"/>
                </a:outerShdw>
              </a:effectLst>
            </c:spPr>
          </c:marker>
          <c:cat>
            <c:strRef>
              <c:f>Charts!$C$3:$I$3</c:f>
              <c:strCache>
                <c:ptCount val="7"/>
                <c:pt idx="0">
                  <c:v>&lt; 175</c:v>
                </c:pt>
                <c:pt idx="1">
                  <c:v>175 - 199.9</c:v>
                </c:pt>
                <c:pt idx="2">
                  <c:v>200 - 224.9</c:v>
                </c:pt>
                <c:pt idx="3">
                  <c:v>225 - 249.9</c:v>
                </c:pt>
                <c:pt idx="4">
                  <c:v>250 - 274.9</c:v>
                </c:pt>
                <c:pt idx="5">
                  <c:v>275 - 299.9</c:v>
                </c:pt>
                <c:pt idx="6">
                  <c:v>&gt;= 300</c:v>
                </c:pt>
              </c:strCache>
            </c:strRef>
          </c:cat>
          <c:val>
            <c:numRef>
              <c:f>Charts!$C$8:$I$8</c:f>
              <c:numCache>
                <c:formatCode>General</c:formatCode>
                <c:ptCount val="7"/>
                <c:pt idx="0">
                  <c:v>14.44802839779684</c:v>
                </c:pt>
                <c:pt idx="1">
                  <c:v>10.9911358303937</c:v>
                </c:pt>
                <c:pt idx="2">
                  <c:v>9.230698054134503</c:v>
                </c:pt>
                <c:pt idx="3">
                  <c:v>8.191178214097498</c:v>
                </c:pt>
                <c:pt idx="4">
                  <c:v>7.240494287997986</c:v>
                </c:pt>
                <c:pt idx="5">
                  <c:v>6.691645405103282</c:v>
                </c:pt>
                <c:pt idx="6">
                  <c:v>6.055124216156026</c:v>
                </c:pt>
              </c:numCache>
            </c:numRef>
          </c:val>
          <c:smooth val="0"/>
        </c:ser>
        <c:ser>
          <c:idx val="2"/>
          <c:order val="2"/>
          <c:tx>
            <c:v>Paragraph</c:v>
          </c:tx>
          <c:spPr>
            <a:ln w="25400">
              <a:solidFill>
                <a:srgbClr val="FFF58C"/>
              </a:solidFill>
              <a:prstDash val="solid"/>
            </a:ln>
          </c:spPr>
          <c:marker>
            <c:symbol val="triangle"/>
            <c:size val="7"/>
            <c:spPr>
              <a:solidFill>
                <a:srgbClr val="FFF58C"/>
              </a:solidFill>
              <a:ln>
                <a:solidFill>
                  <a:srgbClr val="FFF58C"/>
                </a:solidFill>
                <a:prstDash val="solid"/>
              </a:ln>
              <a:effectLst>
                <a:outerShdw dist="35921" dir="2700000" algn="br">
                  <a:srgbClr val="000000"/>
                </a:outerShdw>
              </a:effectLst>
            </c:spPr>
          </c:marker>
          <c:cat>
            <c:strRef>
              <c:f>Charts!$C$3:$I$3</c:f>
              <c:strCache>
                <c:ptCount val="7"/>
                <c:pt idx="0">
                  <c:v>&lt; 175</c:v>
                </c:pt>
                <c:pt idx="1">
                  <c:v>175 - 199.9</c:v>
                </c:pt>
                <c:pt idx="2">
                  <c:v>200 - 224.9</c:v>
                </c:pt>
                <c:pt idx="3">
                  <c:v>225 - 249.9</c:v>
                </c:pt>
                <c:pt idx="4">
                  <c:v>250 - 274.9</c:v>
                </c:pt>
                <c:pt idx="5">
                  <c:v>275 - 299.9</c:v>
                </c:pt>
                <c:pt idx="6">
                  <c:v>&gt;= 300</c:v>
                </c:pt>
              </c:strCache>
            </c:strRef>
          </c:cat>
          <c:val>
            <c:numRef>
              <c:f>Charts!$C$10:$I$10</c:f>
              <c:numCache>
                <c:formatCode>0</c:formatCode>
                <c:ptCount val="7"/>
                <c:pt idx="0">
                  <c:v>16.63040857334267</c:v>
                </c:pt>
                <c:pt idx="1">
                  <c:v>13.29018674770066</c:v>
                </c:pt>
                <c:pt idx="2" formatCode="General">
                  <c:v>10.92686836516949</c:v>
                </c:pt>
                <c:pt idx="3" formatCode="General">
                  <c:v>9.262610935649337</c:v>
                </c:pt>
                <c:pt idx="4" formatCode="General">
                  <c:v>8.183552264312778</c:v>
                </c:pt>
                <c:pt idx="5" formatCode="General">
                  <c:v>7.32668813217529</c:v>
                </c:pt>
                <c:pt idx="6" formatCode="General">
                  <c:v>6.38264951379682</c:v>
                </c:pt>
              </c:numCache>
            </c:numRef>
          </c:val>
          <c:smooth val="0"/>
        </c:ser>
        <c:dLbls>
          <c:showLegendKey val="0"/>
          <c:showVal val="0"/>
          <c:showCatName val="0"/>
          <c:showSerName val="0"/>
          <c:showPercent val="0"/>
          <c:showBubbleSize val="0"/>
        </c:dLbls>
        <c:marker val="1"/>
        <c:smooth val="0"/>
        <c:axId val="-1967889128"/>
        <c:axId val="-1967897192"/>
      </c:lineChart>
      <c:catAx>
        <c:axId val="-1967889128"/>
        <c:scaling>
          <c:orientation val="minMax"/>
        </c:scaling>
        <c:delete val="0"/>
        <c:axPos val="b"/>
        <c:title>
          <c:tx>
            <c:rich>
              <a:bodyPr/>
              <a:lstStyle/>
              <a:p>
                <a:pPr>
                  <a:defRPr sz="1600" b="1" i="0" u="none" strike="noStrike" baseline="0">
                    <a:solidFill>
                      <a:srgbClr val="000000"/>
                    </a:solidFill>
                    <a:latin typeface="Courier CE"/>
                    <a:ea typeface="Courier CE"/>
                    <a:cs typeface="Courier CE"/>
                  </a:defRPr>
                </a:pPr>
                <a:r>
                  <a:rPr lang="en-US" sz="1600" b="1" i="0" baseline="0"/>
                  <a:t>Literacy proficiency</a:t>
                </a:r>
                <a:endParaRPr lang="en-US" sz="1600"/>
              </a:p>
            </c:rich>
          </c:tx>
          <c:layout>
            <c:manualLayout>
              <c:xMode val="edge"/>
              <c:yMode val="edge"/>
              <c:x val="0.385409812634807"/>
              <c:y val="0.92322511609125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Courier CE"/>
                <a:ea typeface="Courier CE"/>
                <a:cs typeface="Courier CE"/>
              </a:defRPr>
            </a:pPr>
            <a:endParaRPr lang="en-US"/>
          </a:p>
        </c:txPr>
        <c:crossAx val="-1967897192"/>
        <c:crosses val="autoZero"/>
        <c:auto val="1"/>
        <c:lblAlgn val="ctr"/>
        <c:lblOffset val="100"/>
        <c:tickLblSkip val="1"/>
        <c:tickMarkSkip val="1"/>
        <c:noMultiLvlLbl val="0"/>
      </c:catAx>
      <c:valAx>
        <c:axId val="-1967897192"/>
        <c:scaling>
          <c:orientation val="minMax"/>
          <c:max val="25.0"/>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Courier CE"/>
                    <a:ea typeface="Courier CE"/>
                    <a:cs typeface="Courier CE"/>
                  </a:defRPr>
                </a:pPr>
                <a:r>
                  <a:rPr lang="en-US" sz="1600"/>
                  <a:t>Average Time</a:t>
                </a:r>
              </a:p>
            </c:rich>
          </c:tx>
          <c:layout>
            <c:manualLayout>
              <c:xMode val="edge"/>
              <c:yMode val="edge"/>
              <c:x val="0.0349462567179103"/>
              <c:y val="0.30036727179935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Courier CE"/>
                <a:ea typeface="Courier CE"/>
                <a:cs typeface="Courier CE"/>
              </a:defRPr>
            </a:pPr>
            <a:endParaRPr lang="en-US"/>
          </a:p>
        </c:txPr>
        <c:crossAx val="-1967889128"/>
        <c:crosses val="autoZero"/>
        <c:crossBetween val="between"/>
      </c:valAx>
      <c:spPr>
        <a:solidFill>
          <a:srgbClr val="CDCDCD"/>
        </a:solidFill>
        <a:ln w="12700">
          <a:solidFill>
            <a:srgbClr val="808080"/>
          </a:solidFill>
          <a:prstDash val="solid"/>
        </a:ln>
      </c:spPr>
    </c:plotArea>
    <c:legend>
      <c:legendPos val="r"/>
      <c:layout>
        <c:manualLayout>
          <c:xMode val="edge"/>
          <c:yMode val="edge"/>
          <c:x val="0.226210207634937"/>
          <c:y val="0.0302010902483343"/>
          <c:w val="0.554730516358722"/>
          <c:h val="0.0903652331920048"/>
        </c:manualLayout>
      </c:layout>
      <c:overlay val="0"/>
      <c:spPr>
        <a:solidFill>
          <a:srgbClr val="FFFFFF"/>
        </a:solidFill>
        <a:ln w="25400">
          <a:noFill/>
        </a:ln>
      </c:spPr>
      <c:txPr>
        <a:bodyPr/>
        <a:lstStyle/>
        <a:p>
          <a:pPr>
            <a:defRPr sz="1400" b="0" i="0" u="none" strike="noStrike" baseline="0">
              <a:solidFill>
                <a:srgbClr val="000000"/>
              </a:solidFill>
              <a:latin typeface="Courier CE"/>
              <a:ea typeface="Courier CE"/>
              <a:cs typeface="Courier CE"/>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Courier CE"/>
          <a:ea typeface="Courier CE"/>
          <a:cs typeface="Courier CE"/>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838922291263"/>
          <c:y val="0.153846704179204"/>
          <c:w val="0.796797395517868"/>
          <c:h val="0.626375867015327"/>
        </c:manualLayout>
      </c:layout>
      <c:lineChart>
        <c:grouping val="standard"/>
        <c:varyColors val="0"/>
        <c:ser>
          <c:idx val="0"/>
          <c:order val="0"/>
          <c:tx>
            <c:v>Vocabulary</c:v>
          </c:tx>
          <c:spPr>
            <a:ln w="25400">
              <a:solidFill>
                <a:srgbClr val="63AAFE"/>
              </a:solidFill>
              <a:prstDash val="solid"/>
            </a:ln>
          </c:spPr>
          <c:marker>
            <c:symbol val="diamond"/>
            <c:size val="7"/>
            <c:spPr>
              <a:solidFill>
                <a:srgbClr val="63AAFE"/>
              </a:solidFill>
              <a:ln>
                <a:solidFill>
                  <a:srgbClr val="63AAFE"/>
                </a:solidFill>
                <a:prstDash val="solid"/>
              </a:ln>
              <a:effectLst>
                <a:outerShdw dist="35921" dir="2700000" algn="br">
                  <a:srgbClr val="000000"/>
                </a:outerShdw>
              </a:effectLst>
            </c:spPr>
          </c:marker>
          <c:cat>
            <c:strRef>
              <c:f>Charts!$ET$3:$EZ$3</c:f>
              <c:strCache>
                <c:ptCount val="7"/>
                <c:pt idx="0">
                  <c:v>&lt; 175</c:v>
                </c:pt>
                <c:pt idx="1">
                  <c:v>175 - 199.9</c:v>
                </c:pt>
                <c:pt idx="2">
                  <c:v>200 - 224.9</c:v>
                </c:pt>
                <c:pt idx="3">
                  <c:v>225 - 249.9</c:v>
                </c:pt>
                <c:pt idx="4">
                  <c:v>250 - 274.9</c:v>
                </c:pt>
                <c:pt idx="5">
                  <c:v>275 - 299.9</c:v>
                </c:pt>
                <c:pt idx="6">
                  <c:v>&gt;= 300</c:v>
                </c:pt>
              </c:strCache>
            </c:strRef>
          </c:cat>
          <c:val>
            <c:numRef>
              <c:f>Charts!$ET$5:$EZ$5</c:f>
              <c:numCache>
                <c:formatCode>General</c:formatCode>
                <c:ptCount val="7"/>
                <c:pt idx="0">
                  <c:v>0.882460192268783</c:v>
                </c:pt>
                <c:pt idx="1">
                  <c:v>0.956814648556387</c:v>
                </c:pt>
                <c:pt idx="2">
                  <c:v>0.967183472735455</c:v>
                </c:pt>
                <c:pt idx="3">
                  <c:v>0.98822272811969</c:v>
                </c:pt>
                <c:pt idx="4">
                  <c:v>0.996611830020002</c:v>
                </c:pt>
                <c:pt idx="5">
                  <c:v>0.998072153762691</c:v>
                </c:pt>
                <c:pt idx="6">
                  <c:v>0.997780244173141</c:v>
                </c:pt>
              </c:numCache>
            </c:numRef>
          </c:val>
          <c:smooth val="0"/>
        </c:ser>
        <c:ser>
          <c:idx val="1"/>
          <c:order val="1"/>
          <c:tx>
            <c:v>Sentence</c:v>
          </c:tx>
          <c:spPr>
            <a:ln w="25400">
              <a:solidFill>
                <a:srgbClr val="DD2D32"/>
              </a:solidFill>
              <a:prstDash val="solid"/>
            </a:ln>
          </c:spPr>
          <c:marker>
            <c:symbol val="square"/>
            <c:size val="7"/>
            <c:spPr>
              <a:solidFill>
                <a:srgbClr val="DD2D32"/>
              </a:solidFill>
              <a:ln>
                <a:solidFill>
                  <a:srgbClr val="DD2D32"/>
                </a:solidFill>
                <a:prstDash val="solid"/>
              </a:ln>
              <a:effectLst>
                <a:outerShdw dist="35921" dir="2700000" algn="br">
                  <a:srgbClr val="000000"/>
                </a:outerShdw>
              </a:effectLst>
            </c:spPr>
          </c:marker>
          <c:cat>
            <c:strRef>
              <c:f>Charts!$ET$3:$EZ$3</c:f>
              <c:strCache>
                <c:ptCount val="7"/>
                <c:pt idx="0">
                  <c:v>&lt; 175</c:v>
                </c:pt>
                <c:pt idx="1">
                  <c:v>175 - 199.9</c:v>
                </c:pt>
                <c:pt idx="2">
                  <c:v>200 - 224.9</c:v>
                </c:pt>
                <c:pt idx="3">
                  <c:v>225 - 249.9</c:v>
                </c:pt>
                <c:pt idx="4">
                  <c:v>250 - 274.9</c:v>
                </c:pt>
                <c:pt idx="5">
                  <c:v>275 - 299.9</c:v>
                </c:pt>
                <c:pt idx="6">
                  <c:v>&gt;= 300</c:v>
                </c:pt>
              </c:strCache>
            </c:strRef>
          </c:cat>
          <c:val>
            <c:numRef>
              <c:f>Charts!$ET$7:$EZ$7</c:f>
              <c:numCache>
                <c:formatCode>General</c:formatCode>
                <c:ptCount val="7"/>
                <c:pt idx="0">
                  <c:v>0.690265615006141</c:v>
                </c:pt>
                <c:pt idx="1">
                  <c:v>0.779082040537149</c:v>
                </c:pt>
                <c:pt idx="2">
                  <c:v>0.874211065581339</c:v>
                </c:pt>
                <c:pt idx="3">
                  <c:v>0.921868148629893</c:v>
                </c:pt>
                <c:pt idx="4">
                  <c:v>0.96012321012321</c:v>
                </c:pt>
                <c:pt idx="5">
                  <c:v>0.968873517786561</c:v>
                </c:pt>
                <c:pt idx="6">
                  <c:v>0.967409948542024</c:v>
                </c:pt>
              </c:numCache>
            </c:numRef>
          </c:val>
          <c:smooth val="0"/>
        </c:ser>
        <c:ser>
          <c:idx val="2"/>
          <c:order val="2"/>
          <c:tx>
            <c:v>Paragraph</c:v>
          </c:tx>
          <c:spPr>
            <a:ln w="25400">
              <a:solidFill>
                <a:srgbClr val="FFF58C"/>
              </a:solidFill>
              <a:prstDash val="solid"/>
            </a:ln>
          </c:spPr>
          <c:marker>
            <c:symbol val="triangle"/>
            <c:size val="7"/>
            <c:spPr>
              <a:solidFill>
                <a:srgbClr val="FFF58C"/>
              </a:solidFill>
              <a:ln>
                <a:solidFill>
                  <a:srgbClr val="FFF58C"/>
                </a:solidFill>
                <a:prstDash val="solid"/>
              </a:ln>
              <a:effectLst>
                <a:outerShdw dist="35921" dir="2700000" algn="br">
                  <a:srgbClr val="000000"/>
                </a:outerShdw>
              </a:effectLst>
            </c:spPr>
          </c:marker>
          <c:cat>
            <c:strRef>
              <c:f>Charts!$ET$3:$EZ$3</c:f>
              <c:strCache>
                <c:ptCount val="7"/>
                <c:pt idx="0">
                  <c:v>&lt; 175</c:v>
                </c:pt>
                <c:pt idx="1">
                  <c:v>175 - 199.9</c:v>
                </c:pt>
                <c:pt idx="2">
                  <c:v>200 - 224.9</c:v>
                </c:pt>
                <c:pt idx="3">
                  <c:v>225 - 249.9</c:v>
                </c:pt>
                <c:pt idx="4">
                  <c:v>250 - 274.9</c:v>
                </c:pt>
                <c:pt idx="5">
                  <c:v>275 - 299.9</c:v>
                </c:pt>
                <c:pt idx="6">
                  <c:v>&gt;= 300</c:v>
                </c:pt>
              </c:strCache>
            </c:strRef>
          </c:cat>
          <c:val>
            <c:numRef>
              <c:f>Charts!$ET$9:$EZ$9</c:f>
              <c:numCache>
                <c:formatCode>General</c:formatCode>
                <c:ptCount val="7"/>
                <c:pt idx="0">
                  <c:v>0.73875498911472</c:v>
                </c:pt>
                <c:pt idx="1">
                  <c:v>0.863374001540816</c:v>
                </c:pt>
                <c:pt idx="2">
                  <c:v>0.923510967906427</c:v>
                </c:pt>
                <c:pt idx="3">
                  <c:v>0.96001047126287</c:v>
                </c:pt>
                <c:pt idx="4">
                  <c:v>0.982816358149218</c:v>
                </c:pt>
                <c:pt idx="5">
                  <c:v>0.996541501976285</c:v>
                </c:pt>
                <c:pt idx="6">
                  <c:v>0.997826000239339</c:v>
                </c:pt>
              </c:numCache>
            </c:numRef>
          </c:val>
          <c:smooth val="0"/>
        </c:ser>
        <c:dLbls>
          <c:showLegendKey val="0"/>
          <c:showVal val="0"/>
          <c:showCatName val="0"/>
          <c:showSerName val="0"/>
          <c:showPercent val="0"/>
          <c:showBubbleSize val="0"/>
        </c:dLbls>
        <c:marker val="1"/>
        <c:smooth val="0"/>
        <c:axId val="-1967943768"/>
        <c:axId val="-1967935944"/>
      </c:lineChart>
      <c:catAx>
        <c:axId val="-1967943768"/>
        <c:scaling>
          <c:orientation val="minMax"/>
        </c:scaling>
        <c:delete val="0"/>
        <c:axPos val="b"/>
        <c:title>
          <c:tx>
            <c:rich>
              <a:bodyPr/>
              <a:lstStyle/>
              <a:p>
                <a:pPr>
                  <a:defRPr sz="800" b="1" i="0" u="none" strike="noStrike" baseline="0">
                    <a:solidFill>
                      <a:srgbClr val="000000"/>
                    </a:solidFill>
                    <a:latin typeface="Courier CE"/>
                    <a:ea typeface="Courier CE"/>
                    <a:cs typeface="Courier CE"/>
                  </a:defRPr>
                </a:pPr>
                <a:r>
                  <a:rPr lang="en-US"/>
                  <a:t>Literacy proficiency</a:t>
                </a:r>
              </a:p>
            </c:rich>
          </c:tx>
          <c:layout>
            <c:manualLayout>
              <c:xMode val="edge"/>
              <c:yMode val="edge"/>
              <c:x val="0.353291776027996"/>
              <c:y val="0.92578922426363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7935944"/>
        <c:crosses val="autoZero"/>
        <c:auto val="1"/>
        <c:lblAlgn val="ctr"/>
        <c:lblOffset val="100"/>
        <c:tickLblSkip val="1"/>
        <c:tickMarkSkip val="1"/>
        <c:noMultiLvlLbl val="0"/>
      </c:catAx>
      <c:valAx>
        <c:axId val="-1967935944"/>
        <c:scaling>
          <c:orientation val="minMax"/>
          <c:max val="1.0"/>
          <c:min val="0.65"/>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Courier CE"/>
                    <a:ea typeface="Courier CE"/>
                    <a:cs typeface="Courier CE"/>
                  </a:defRPr>
                </a:pPr>
                <a:r>
                  <a:rPr lang="en-US"/>
                  <a:t>Proportion Correct</a:t>
                </a:r>
              </a:p>
            </c:rich>
          </c:tx>
          <c:layout>
            <c:manualLayout>
              <c:xMode val="edge"/>
              <c:yMode val="edge"/>
              <c:x val="0.0349462567179103"/>
              <c:y val="0.300367271799364"/>
            </c:manualLayout>
          </c:layout>
          <c:overlay val="0"/>
          <c:spPr>
            <a:noFill/>
            <a:ln w="25400">
              <a:noFill/>
            </a:ln>
          </c:spPr>
        </c:title>
        <c:numFmt formatCode="0.0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7943768"/>
        <c:crosses val="autoZero"/>
        <c:crossBetween val="between"/>
        <c:majorUnit val="0.05"/>
      </c:valAx>
      <c:spPr>
        <a:solidFill>
          <a:srgbClr val="CDCDCD"/>
        </a:solidFill>
        <a:ln w="12700">
          <a:solidFill>
            <a:srgbClr val="808080"/>
          </a:solidFill>
          <a:prstDash val="solid"/>
        </a:ln>
      </c:spPr>
    </c:plotArea>
    <c:legend>
      <c:legendPos val="r"/>
      <c:layout>
        <c:manualLayout>
          <c:xMode val="edge"/>
          <c:yMode val="edge"/>
          <c:x val="0.667197225346837"/>
          <c:y val="0.410258092738408"/>
          <c:w val="0.277502812148482"/>
          <c:h val="0.157031933508313"/>
        </c:manualLayout>
      </c:layout>
      <c:overlay val="0"/>
      <c:spPr>
        <a:solidFill>
          <a:srgbClr val="FFFFFF"/>
        </a:solidFill>
        <a:ln w="25400">
          <a:noFill/>
        </a:ln>
      </c:spPr>
      <c:txPr>
        <a:bodyPr/>
        <a:lstStyle/>
        <a:p>
          <a:pPr>
            <a:defRPr sz="735" b="0" i="0" u="none" strike="noStrike" baseline="0">
              <a:solidFill>
                <a:srgbClr val="000000"/>
              </a:solidFill>
              <a:latin typeface="Courier CE"/>
              <a:ea typeface="Courier CE"/>
              <a:cs typeface="Courier CE"/>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Courier CE"/>
          <a:ea typeface="Courier CE"/>
          <a:cs typeface="Courier CE"/>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838922291263"/>
          <c:y val="0.153846704179203"/>
          <c:w val="0.796797395517868"/>
          <c:h val="0.626375867015324"/>
        </c:manualLayout>
      </c:layout>
      <c:lineChart>
        <c:grouping val="standard"/>
        <c:varyColors val="0"/>
        <c:ser>
          <c:idx val="0"/>
          <c:order val="0"/>
          <c:tx>
            <c:v>Vocabulary</c:v>
          </c:tx>
          <c:spPr>
            <a:ln w="25400">
              <a:solidFill>
                <a:srgbClr val="63AAFE"/>
              </a:solidFill>
              <a:prstDash val="solid"/>
            </a:ln>
          </c:spPr>
          <c:marker>
            <c:symbol val="diamond"/>
            <c:size val="7"/>
            <c:spPr>
              <a:solidFill>
                <a:srgbClr val="63AAFE"/>
              </a:solidFill>
              <a:ln>
                <a:solidFill>
                  <a:srgbClr val="63AAFE"/>
                </a:solidFill>
                <a:prstDash val="solid"/>
              </a:ln>
              <a:effectLst>
                <a:outerShdw dist="35921" dir="2700000" algn="br">
                  <a:srgbClr val="000000"/>
                </a:outerShdw>
              </a:effectLst>
            </c:spPr>
          </c:marker>
          <c:cat>
            <c:strRef>
              <c:f>Charts!$BU$3:$CA$3</c:f>
              <c:strCache>
                <c:ptCount val="7"/>
                <c:pt idx="0">
                  <c:v>&lt; 175</c:v>
                </c:pt>
                <c:pt idx="1">
                  <c:v>175 - 199.9</c:v>
                </c:pt>
                <c:pt idx="2">
                  <c:v>200 - 224.9</c:v>
                </c:pt>
                <c:pt idx="3">
                  <c:v>225 - 249.9</c:v>
                </c:pt>
                <c:pt idx="4">
                  <c:v>250 - 274.9</c:v>
                </c:pt>
                <c:pt idx="5">
                  <c:v>275 - 299.9</c:v>
                </c:pt>
                <c:pt idx="6">
                  <c:v>&gt;= 300</c:v>
                </c:pt>
              </c:strCache>
            </c:strRef>
          </c:cat>
          <c:val>
            <c:numRef>
              <c:f>Charts!$BU$5:$CA$5</c:f>
              <c:numCache>
                <c:formatCode>General</c:formatCode>
                <c:ptCount val="7"/>
                <c:pt idx="0">
                  <c:v>0.951414885646519</c:v>
                </c:pt>
                <c:pt idx="1">
                  <c:v>0.97814054898228</c:v>
                </c:pt>
                <c:pt idx="2">
                  <c:v>0.988064584560204</c:v>
                </c:pt>
                <c:pt idx="3">
                  <c:v>0.992526163170959</c:v>
                </c:pt>
                <c:pt idx="4">
                  <c:v>0.995081334020854</c:v>
                </c:pt>
                <c:pt idx="5">
                  <c:v>0.997366397539408</c:v>
                </c:pt>
                <c:pt idx="6">
                  <c:v>0.997549019607843</c:v>
                </c:pt>
              </c:numCache>
            </c:numRef>
          </c:val>
          <c:smooth val="0"/>
        </c:ser>
        <c:ser>
          <c:idx val="1"/>
          <c:order val="1"/>
          <c:tx>
            <c:v>Sentence</c:v>
          </c:tx>
          <c:spPr>
            <a:ln w="25400">
              <a:solidFill>
                <a:srgbClr val="DD2D32"/>
              </a:solidFill>
              <a:prstDash val="solid"/>
            </a:ln>
          </c:spPr>
          <c:marker>
            <c:symbol val="square"/>
            <c:size val="7"/>
            <c:spPr>
              <a:solidFill>
                <a:srgbClr val="DD2D32"/>
              </a:solidFill>
              <a:ln>
                <a:solidFill>
                  <a:srgbClr val="DD2D32"/>
                </a:solidFill>
                <a:prstDash val="solid"/>
              </a:ln>
              <a:effectLst>
                <a:outerShdw dist="35921" dir="2700000" algn="br">
                  <a:srgbClr val="000000"/>
                </a:outerShdw>
              </a:effectLst>
            </c:spPr>
          </c:marker>
          <c:cat>
            <c:strRef>
              <c:f>Charts!$BU$3:$CA$3</c:f>
              <c:strCache>
                <c:ptCount val="7"/>
                <c:pt idx="0">
                  <c:v>&lt; 175</c:v>
                </c:pt>
                <c:pt idx="1">
                  <c:v>175 - 199.9</c:v>
                </c:pt>
                <c:pt idx="2">
                  <c:v>200 - 224.9</c:v>
                </c:pt>
                <c:pt idx="3">
                  <c:v>225 - 249.9</c:v>
                </c:pt>
                <c:pt idx="4">
                  <c:v>250 - 274.9</c:v>
                </c:pt>
                <c:pt idx="5">
                  <c:v>275 - 299.9</c:v>
                </c:pt>
                <c:pt idx="6">
                  <c:v>&gt;= 300</c:v>
                </c:pt>
              </c:strCache>
            </c:strRef>
          </c:cat>
          <c:val>
            <c:numRef>
              <c:f>Charts!$BU$7:$CA$7</c:f>
              <c:numCache>
                <c:formatCode>General</c:formatCode>
                <c:ptCount val="7"/>
                <c:pt idx="0">
                  <c:v>0.847854128275375</c:v>
                </c:pt>
                <c:pt idx="1">
                  <c:v>0.895074529976981</c:v>
                </c:pt>
                <c:pt idx="2">
                  <c:v>0.929291059998247</c:v>
                </c:pt>
                <c:pt idx="3">
                  <c:v>0.945016803136108</c:v>
                </c:pt>
                <c:pt idx="4">
                  <c:v>0.957523931467594</c:v>
                </c:pt>
                <c:pt idx="5">
                  <c:v>0.971914523385112</c:v>
                </c:pt>
                <c:pt idx="6">
                  <c:v>0.970598845598845</c:v>
                </c:pt>
              </c:numCache>
            </c:numRef>
          </c:val>
          <c:smooth val="0"/>
        </c:ser>
        <c:ser>
          <c:idx val="2"/>
          <c:order val="2"/>
          <c:tx>
            <c:v>Paragraph</c:v>
          </c:tx>
          <c:spPr>
            <a:ln w="25400">
              <a:solidFill>
                <a:srgbClr val="FFF58C"/>
              </a:solidFill>
              <a:prstDash val="solid"/>
            </a:ln>
          </c:spPr>
          <c:marker>
            <c:symbol val="triangle"/>
            <c:size val="7"/>
            <c:spPr>
              <a:solidFill>
                <a:srgbClr val="FFF58C"/>
              </a:solidFill>
              <a:ln>
                <a:solidFill>
                  <a:srgbClr val="FFF58C"/>
                </a:solidFill>
                <a:prstDash val="solid"/>
              </a:ln>
              <a:effectLst>
                <a:outerShdw dist="35921" dir="2700000" algn="br">
                  <a:srgbClr val="000000"/>
                </a:outerShdw>
              </a:effectLst>
            </c:spPr>
          </c:marker>
          <c:cat>
            <c:strRef>
              <c:f>Charts!$BU$3:$CA$3</c:f>
              <c:strCache>
                <c:ptCount val="7"/>
                <c:pt idx="0">
                  <c:v>&lt; 175</c:v>
                </c:pt>
                <c:pt idx="1">
                  <c:v>175 - 199.9</c:v>
                </c:pt>
                <c:pt idx="2">
                  <c:v>200 - 224.9</c:v>
                </c:pt>
                <c:pt idx="3">
                  <c:v>225 - 249.9</c:v>
                </c:pt>
                <c:pt idx="4">
                  <c:v>250 - 274.9</c:v>
                </c:pt>
                <c:pt idx="5">
                  <c:v>275 - 299.9</c:v>
                </c:pt>
                <c:pt idx="6">
                  <c:v>&gt;= 300</c:v>
                </c:pt>
              </c:strCache>
            </c:strRef>
          </c:cat>
          <c:val>
            <c:numRef>
              <c:f>Charts!$BU$9:$CA$9</c:f>
              <c:numCache>
                <c:formatCode>General</c:formatCode>
                <c:ptCount val="7"/>
                <c:pt idx="0">
                  <c:v>0.851825504636552</c:v>
                </c:pt>
                <c:pt idx="1">
                  <c:v>0.896525537670863</c:v>
                </c:pt>
                <c:pt idx="2">
                  <c:v>0.945863203346542</c:v>
                </c:pt>
                <c:pt idx="3">
                  <c:v>0.975999207891074</c:v>
                </c:pt>
                <c:pt idx="4">
                  <c:v>0.979681460656432</c:v>
                </c:pt>
                <c:pt idx="5">
                  <c:v>0.995012851180758</c:v>
                </c:pt>
                <c:pt idx="6">
                  <c:v>0.993641185415971</c:v>
                </c:pt>
              </c:numCache>
            </c:numRef>
          </c:val>
          <c:smooth val="0"/>
        </c:ser>
        <c:dLbls>
          <c:showLegendKey val="0"/>
          <c:showVal val="0"/>
          <c:showCatName val="0"/>
          <c:showSerName val="0"/>
          <c:showPercent val="0"/>
          <c:showBubbleSize val="0"/>
        </c:dLbls>
        <c:marker val="1"/>
        <c:smooth val="0"/>
        <c:axId val="-1968005720"/>
        <c:axId val="-1968021560"/>
      </c:lineChart>
      <c:catAx>
        <c:axId val="-1968005720"/>
        <c:scaling>
          <c:orientation val="minMax"/>
        </c:scaling>
        <c:delete val="0"/>
        <c:axPos val="b"/>
        <c:title>
          <c:tx>
            <c:rich>
              <a:bodyPr/>
              <a:lstStyle/>
              <a:p>
                <a:pPr>
                  <a:defRPr sz="800" b="1" i="0" u="none" strike="noStrike" baseline="0">
                    <a:solidFill>
                      <a:srgbClr val="000000"/>
                    </a:solidFill>
                    <a:latin typeface="Courier CE"/>
                    <a:ea typeface="Courier CE"/>
                    <a:cs typeface="Courier CE"/>
                  </a:defRPr>
                </a:pPr>
                <a:r>
                  <a:rPr lang="en-US"/>
                  <a:t>Literacy proficiency</a:t>
                </a:r>
              </a:p>
            </c:rich>
          </c:tx>
          <c:layout>
            <c:manualLayout>
              <c:xMode val="edge"/>
              <c:yMode val="edge"/>
              <c:x val="0.353291776027996"/>
              <c:y val="0.92578922426363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8021560"/>
        <c:crosses val="autoZero"/>
        <c:auto val="1"/>
        <c:lblAlgn val="ctr"/>
        <c:lblOffset val="100"/>
        <c:tickLblSkip val="1"/>
        <c:tickMarkSkip val="1"/>
        <c:noMultiLvlLbl val="0"/>
      </c:catAx>
      <c:valAx>
        <c:axId val="-1968021560"/>
        <c:scaling>
          <c:orientation val="minMax"/>
          <c:max val="1.0"/>
          <c:min val="0.65"/>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Courier CE"/>
                    <a:ea typeface="Courier CE"/>
                    <a:cs typeface="Courier CE"/>
                  </a:defRPr>
                </a:pPr>
                <a:r>
                  <a:rPr lang="en-US"/>
                  <a:t>Proportion Correct</a:t>
                </a:r>
              </a:p>
            </c:rich>
          </c:tx>
          <c:layout>
            <c:manualLayout>
              <c:xMode val="edge"/>
              <c:yMode val="edge"/>
              <c:x val="0.0349462567179103"/>
              <c:y val="0.300367271799362"/>
            </c:manualLayout>
          </c:layout>
          <c:overlay val="0"/>
          <c:spPr>
            <a:noFill/>
            <a:ln w="25400">
              <a:noFill/>
            </a:ln>
          </c:spPr>
        </c:title>
        <c:numFmt formatCode="0.0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8005720"/>
        <c:crosses val="autoZero"/>
        <c:crossBetween val="between"/>
        <c:majorUnit val="0.05"/>
      </c:valAx>
      <c:spPr>
        <a:solidFill>
          <a:srgbClr val="CDCDCD"/>
        </a:solidFill>
        <a:ln w="12700">
          <a:solidFill>
            <a:srgbClr val="808080"/>
          </a:solidFill>
          <a:prstDash val="solid"/>
        </a:ln>
      </c:spPr>
    </c:plotArea>
    <c:legend>
      <c:legendPos val="r"/>
      <c:layout>
        <c:manualLayout>
          <c:xMode val="edge"/>
          <c:yMode val="edge"/>
          <c:x val="0.667197225346835"/>
          <c:y val="0.410258092738408"/>
          <c:w val="0.277502812148482"/>
          <c:h val="0.157031933508312"/>
        </c:manualLayout>
      </c:layout>
      <c:overlay val="0"/>
      <c:spPr>
        <a:solidFill>
          <a:srgbClr val="FFFFFF"/>
        </a:solidFill>
        <a:ln w="25400">
          <a:noFill/>
        </a:ln>
      </c:spPr>
      <c:txPr>
        <a:bodyPr/>
        <a:lstStyle/>
        <a:p>
          <a:pPr>
            <a:defRPr sz="735" b="0" i="0" u="none" strike="noStrike" baseline="0">
              <a:solidFill>
                <a:srgbClr val="000000"/>
              </a:solidFill>
              <a:latin typeface="Courier CE"/>
              <a:ea typeface="Courier CE"/>
              <a:cs typeface="Courier CE"/>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Courier CE"/>
          <a:ea typeface="Courier CE"/>
          <a:cs typeface="Courier CE"/>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838922291263"/>
          <c:y val="0.153846704179203"/>
          <c:w val="0.796797395517868"/>
          <c:h val="0.626375867015324"/>
        </c:manualLayout>
      </c:layout>
      <c:lineChart>
        <c:grouping val="standard"/>
        <c:varyColors val="0"/>
        <c:ser>
          <c:idx val="0"/>
          <c:order val="0"/>
          <c:tx>
            <c:v>Vocabulary</c:v>
          </c:tx>
          <c:spPr>
            <a:ln w="25400">
              <a:solidFill>
                <a:srgbClr val="63AAFE"/>
              </a:solidFill>
              <a:prstDash val="solid"/>
            </a:ln>
          </c:spPr>
          <c:marker>
            <c:symbol val="diamond"/>
            <c:size val="7"/>
            <c:spPr>
              <a:solidFill>
                <a:srgbClr val="63AAFE"/>
              </a:solidFill>
              <a:ln>
                <a:solidFill>
                  <a:srgbClr val="63AAFE"/>
                </a:solidFill>
                <a:prstDash val="solid"/>
              </a:ln>
              <a:effectLst>
                <a:outerShdw dist="35921" dir="2700000" algn="br">
                  <a:srgbClr val="000000"/>
                </a:outerShdw>
              </a:effectLst>
            </c:spPr>
          </c:marker>
          <c:cat>
            <c:strRef>
              <c:f>Charts!$BU$3:$CA$3</c:f>
              <c:strCache>
                <c:ptCount val="7"/>
                <c:pt idx="0">
                  <c:v>&lt; 175</c:v>
                </c:pt>
                <c:pt idx="1">
                  <c:v>175 - 199.9</c:v>
                </c:pt>
                <c:pt idx="2">
                  <c:v>200 - 224.9</c:v>
                </c:pt>
                <c:pt idx="3">
                  <c:v>225 - 249.9</c:v>
                </c:pt>
                <c:pt idx="4">
                  <c:v>250 - 274.9</c:v>
                </c:pt>
                <c:pt idx="5">
                  <c:v>275 - 299.9</c:v>
                </c:pt>
                <c:pt idx="6">
                  <c:v>&gt;= 300</c:v>
                </c:pt>
              </c:strCache>
            </c:strRef>
          </c:cat>
          <c:val>
            <c:numRef>
              <c:f>Charts!$BU$6:$CA$6</c:f>
              <c:numCache>
                <c:formatCode>General</c:formatCode>
                <c:ptCount val="7"/>
                <c:pt idx="0">
                  <c:v>6.961764248963898</c:v>
                </c:pt>
                <c:pt idx="1">
                  <c:v>5.437240157695444</c:v>
                </c:pt>
                <c:pt idx="2">
                  <c:v>4.181469363076283</c:v>
                </c:pt>
                <c:pt idx="3">
                  <c:v>3.990820776763356</c:v>
                </c:pt>
                <c:pt idx="4">
                  <c:v>3.619333411248733</c:v>
                </c:pt>
                <c:pt idx="5">
                  <c:v>3.102200475778548</c:v>
                </c:pt>
                <c:pt idx="6">
                  <c:v>2.566458333333332</c:v>
                </c:pt>
              </c:numCache>
            </c:numRef>
          </c:val>
          <c:smooth val="0"/>
        </c:ser>
        <c:ser>
          <c:idx val="1"/>
          <c:order val="1"/>
          <c:tx>
            <c:v>Sentence</c:v>
          </c:tx>
          <c:spPr>
            <a:ln w="25400">
              <a:solidFill>
                <a:srgbClr val="DD2D32"/>
              </a:solidFill>
              <a:prstDash val="solid"/>
            </a:ln>
          </c:spPr>
          <c:marker>
            <c:symbol val="square"/>
            <c:size val="7"/>
            <c:spPr>
              <a:solidFill>
                <a:srgbClr val="DD2D32"/>
              </a:solidFill>
              <a:ln>
                <a:solidFill>
                  <a:srgbClr val="DD2D32"/>
                </a:solidFill>
                <a:prstDash val="solid"/>
              </a:ln>
              <a:effectLst>
                <a:outerShdw dist="35921" dir="2700000" algn="br">
                  <a:srgbClr val="000000"/>
                </a:outerShdw>
              </a:effectLst>
            </c:spPr>
          </c:marker>
          <c:cat>
            <c:strRef>
              <c:f>Charts!$BU$3:$CA$3</c:f>
              <c:strCache>
                <c:ptCount val="7"/>
                <c:pt idx="0">
                  <c:v>&lt; 175</c:v>
                </c:pt>
                <c:pt idx="1">
                  <c:v>175 - 199.9</c:v>
                </c:pt>
                <c:pt idx="2">
                  <c:v>200 - 224.9</c:v>
                </c:pt>
                <c:pt idx="3">
                  <c:v>225 - 249.9</c:v>
                </c:pt>
                <c:pt idx="4">
                  <c:v>250 - 274.9</c:v>
                </c:pt>
                <c:pt idx="5">
                  <c:v>275 - 299.9</c:v>
                </c:pt>
                <c:pt idx="6">
                  <c:v>&gt;= 300</c:v>
                </c:pt>
              </c:strCache>
            </c:strRef>
          </c:cat>
          <c:val>
            <c:numRef>
              <c:f>Charts!$BU$8:$CA$8</c:f>
              <c:numCache>
                <c:formatCode>General</c:formatCode>
                <c:ptCount val="7"/>
                <c:pt idx="0">
                  <c:v>12.2598593900538</c:v>
                </c:pt>
                <c:pt idx="1">
                  <c:v>9.509700207580404</c:v>
                </c:pt>
                <c:pt idx="2">
                  <c:v>7.989352916847295</c:v>
                </c:pt>
                <c:pt idx="3">
                  <c:v>7.06593028163037</c:v>
                </c:pt>
                <c:pt idx="4">
                  <c:v>6.4542860729439</c:v>
                </c:pt>
                <c:pt idx="5">
                  <c:v>5.736929557370734</c:v>
                </c:pt>
                <c:pt idx="6">
                  <c:v>4.566414141414143</c:v>
                </c:pt>
              </c:numCache>
            </c:numRef>
          </c:val>
          <c:smooth val="0"/>
        </c:ser>
        <c:ser>
          <c:idx val="2"/>
          <c:order val="2"/>
          <c:tx>
            <c:v>Paragraph</c:v>
          </c:tx>
          <c:spPr>
            <a:ln w="25400">
              <a:solidFill>
                <a:srgbClr val="FFF58C"/>
              </a:solidFill>
              <a:prstDash val="solid"/>
            </a:ln>
          </c:spPr>
          <c:marker>
            <c:symbol val="triangle"/>
            <c:size val="7"/>
            <c:spPr>
              <a:solidFill>
                <a:srgbClr val="FFF58C"/>
              </a:solidFill>
              <a:ln>
                <a:solidFill>
                  <a:srgbClr val="FFF58C"/>
                </a:solidFill>
                <a:prstDash val="solid"/>
              </a:ln>
              <a:effectLst>
                <a:outerShdw dist="35921" dir="2700000" algn="br">
                  <a:srgbClr val="000000"/>
                </a:outerShdw>
              </a:effectLst>
            </c:spPr>
          </c:marker>
          <c:cat>
            <c:strRef>
              <c:f>Charts!$BU$3:$CA$3</c:f>
              <c:strCache>
                <c:ptCount val="7"/>
                <c:pt idx="0">
                  <c:v>&lt; 175</c:v>
                </c:pt>
                <c:pt idx="1">
                  <c:v>175 - 199.9</c:v>
                </c:pt>
                <c:pt idx="2">
                  <c:v>200 - 224.9</c:v>
                </c:pt>
                <c:pt idx="3">
                  <c:v>225 - 249.9</c:v>
                </c:pt>
                <c:pt idx="4">
                  <c:v>250 - 274.9</c:v>
                </c:pt>
                <c:pt idx="5">
                  <c:v>275 - 299.9</c:v>
                </c:pt>
                <c:pt idx="6">
                  <c:v>&gt;= 300</c:v>
                </c:pt>
              </c:strCache>
            </c:strRef>
          </c:cat>
          <c:val>
            <c:numRef>
              <c:f>Charts!$BU$10:$CA$10</c:f>
              <c:numCache>
                <c:formatCode>0</c:formatCode>
                <c:ptCount val="7"/>
                <c:pt idx="0">
                  <c:v>16.65463513555186</c:v>
                </c:pt>
                <c:pt idx="1">
                  <c:v>13.20713777901021</c:v>
                </c:pt>
                <c:pt idx="2" formatCode="General">
                  <c:v>10.03902861878928</c:v>
                </c:pt>
                <c:pt idx="3" formatCode="General">
                  <c:v>8.72333684465105</c:v>
                </c:pt>
                <c:pt idx="4" formatCode="General">
                  <c:v>7.789355056688137</c:v>
                </c:pt>
                <c:pt idx="5" formatCode="General">
                  <c:v>6.496658962289485</c:v>
                </c:pt>
                <c:pt idx="6" formatCode="General">
                  <c:v>5.091657245651127</c:v>
                </c:pt>
              </c:numCache>
            </c:numRef>
          </c:val>
          <c:smooth val="0"/>
        </c:ser>
        <c:dLbls>
          <c:showLegendKey val="0"/>
          <c:showVal val="0"/>
          <c:showCatName val="0"/>
          <c:showSerName val="0"/>
          <c:showPercent val="0"/>
          <c:showBubbleSize val="0"/>
        </c:dLbls>
        <c:marker val="1"/>
        <c:smooth val="0"/>
        <c:axId val="-1968083080"/>
        <c:axId val="-1968093384"/>
      </c:lineChart>
      <c:catAx>
        <c:axId val="-1968083080"/>
        <c:scaling>
          <c:orientation val="minMax"/>
        </c:scaling>
        <c:delete val="0"/>
        <c:axPos val="b"/>
        <c:title>
          <c:tx>
            <c:rich>
              <a:bodyPr/>
              <a:lstStyle/>
              <a:p>
                <a:pPr>
                  <a:defRPr sz="800" b="1" i="0" u="none" strike="noStrike" baseline="0">
                    <a:solidFill>
                      <a:srgbClr val="000000"/>
                    </a:solidFill>
                    <a:latin typeface="Courier CE"/>
                    <a:ea typeface="Courier CE"/>
                    <a:cs typeface="Courier CE"/>
                  </a:defRPr>
                </a:pPr>
                <a:r>
                  <a:rPr lang="en-US"/>
                  <a:t>Literacy proficiency</a:t>
                </a:r>
              </a:p>
            </c:rich>
          </c:tx>
          <c:layout>
            <c:manualLayout>
              <c:xMode val="edge"/>
              <c:yMode val="edge"/>
              <c:x val="0.368048720472442"/>
              <c:y val="0.92578922426363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8093384"/>
        <c:crosses val="autoZero"/>
        <c:auto val="1"/>
        <c:lblAlgn val="ctr"/>
        <c:lblOffset val="100"/>
        <c:tickLblSkip val="1"/>
        <c:tickMarkSkip val="1"/>
        <c:noMultiLvlLbl val="0"/>
      </c:catAx>
      <c:valAx>
        <c:axId val="-1968093384"/>
        <c:scaling>
          <c:orientation val="minMax"/>
          <c:max val="25.0"/>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Courier CE"/>
                    <a:ea typeface="Courier CE"/>
                    <a:cs typeface="Courier CE"/>
                  </a:defRPr>
                </a:pPr>
                <a:r>
                  <a:rPr lang="en-US"/>
                  <a:t>Average Time</a:t>
                </a:r>
              </a:p>
            </c:rich>
          </c:tx>
          <c:layout>
            <c:manualLayout>
              <c:xMode val="edge"/>
              <c:yMode val="edge"/>
              <c:x val="0.0349462567179103"/>
              <c:y val="0.30036727179936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8083080"/>
        <c:crosses val="autoZero"/>
        <c:crossBetween val="between"/>
      </c:valAx>
      <c:spPr>
        <a:solidFill>
          <a:srgbClr val="CDCDCD"/>
        </a:solidFill>
        <a:ln w="12700">
          <a:solidFill>
            <a:srgbClr val="808080"/>
          </a:solidFill>
          <a:prstDash val="solid"/>
        </a:ln>
      </c:spPr>
    </c:plotArea>
    <c:legend>
      <c:legendPos val="r"/>
      <c:layout>
        <c:manualLayout>
          <c:xMode val="edge"/>
          <c:yMode val="edge"/>
          <c:x val="0.635451193600804"/>
          <c:y val="0.225072907553223"/>
          <c:w val="0.277502812148482"/>
          <c:h val="0.157031933508313"/>
        </c:manualLayout>
      </c:layout>
      <c:overlay val="0"/>
      <c:spPr>
        <a:solidFill>
          <a:srgbClr val="FFFFFF"/>
        </a:solidFill>
        <a:ln w="25400">
          <a:noFill/>
        </a:ln>
      </c:spPr>
      <c:txPr>
        <a:bodyPr/>
        <a:lstStyle/>
        <a:p>
          <a:pPr>
            <a:defRPr sz="735" b="0" i="0" u="none" strike="noStrike" baseline="0">
              <a:solidFill>
                <a:srgbClr val="000000"/>
              </a:solidFill>
              <a:latin typeface="Courier CE"/>
              <a:ea typeface="Courier CE"/>
              <a:cs typeface="Courier CE"/>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Courier CE"/>
          <a:ea typeface="Courier CE"/>
          <a:cs typeface="Courier CE"/>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838922291263"/>
          <c:y val="0.153846704179204"/>
          <c:w val="0.796797395517868"/>
          <c:h val="0.626375867015327"/>
        </c:manualLayout>
      </c:layout>
      <c:lineChart>
        <c:grouping val="standard"/>
        <c:varyColors val="0"/>
        <c:ser>
          <c:idx val="0"/>
          <c:order val="0"/>
          <c:tx>
            <c:v>Vocabulary</c:v>
          </c:tx>
          <c:spPr>
            <a:ln w="25400">
              <a:solidFill>
                <a:srgbClr val="63AAFE"/>
              </a:solidFill>
              <a:prstDash val="solid"/>
            </a:ln>
          </c:spPr>
          <c:marker>
            <c:symbol val="diamond"/>
            <c:size val="7"/>
            <c:spPr>
              <a:solidFill>
                <a:srgbClr val="63AAFE"/>
              </a:solidFill>
              <a:ln>
                <a:solidFill>
                  <a:srgbClr val="63AAFE"/>
                </a:solidFill>
                <a:prstDash val="solid"/>
              </a:ln>
              <a:effectLst>
                <a:outerShdw dist="35921" dir="2700000" algn="br">
                  <a:srgbClr val="000000"/>
                </a:outerShdw>
              </a:effectLst>
            </c:spPr>
          </c:marker>
          <c:cat>
            <c:strRef>
              <c:f>Charts!$ET$3:$EZ$3</c:f>
              <c:strCache>
                <c:ptCount val="7"/>
                <c:pt idx="0">
                  <c:v>&lt; 175</c:v>
                </c:pt>
                <c:pt idx="1">
                  <c:v>175 - 199.9</c:v>
                </c:pt>
                <c:pt idx="2">
                  <c:v>200 - 224.9</c:v>
                </c:pt>
                <c:pt idx="3">
                  <c:v>225 - 249.9</c:v>
                </c:pt>
                <c:pt idx="4">
                  <c:v>250 - 274.9</c:v>
                </c:pt>
                <c:pt idx="5">
                  <c:v>275 - 299.9</c:v>
                </c:pt>
                <c:pt idx="6">
                  <c:v>&gt;= 300</c:v>
                </c:pt>
              </c:strCache>
            </c:strRef>
          </c:cat>
          <c:val>
            <c:numRef>
              <c:f>Charts!$ET$6:$EZ$6</c:f>
              <c:numCache>
                <c:formatCode>General</c:formatCode>
                <c:ptCount val="7"/>
                <c:pt idx="0">
                  <c:v>9.69389393619821</c:v>
                </c:pt>
                <c:pt idx="1">
                  <c:v>6.787136277231391</c:v>
                </c:pt>
                <c:pt idx="2">
                  <c:v>4.887701286728705</c:v>
                </c:pt>
                <c:pt idx="3">
                  <c:v>4.176107051994025</c:v>
                </c:pt>
                <c:pt idx="4">
                  <c:v>3.62209368281152</c:v>
                </c:pt>
                <c:pt idx="5">
                  <c:v>2.892053277338602</c:v>
                </c:pt>
                <c:pt idx="6">
                  <c:v>2.616261393064942</c:v>
                </c:pt>
              </c:numCache>
            </c:numRef>
          </c:val>
          <c:smooth val="0"/>
        </c:ser>
        <c:ser>
          <c:idx val="1"/>
          <c:order val="1"/>
          <c:tx>
            <c:v>Sentence</c:v>
          </c:tx>
          <c:spPr>
            <a:ln w="25400">
              <a:solidFill>
                <a:srgbClr val="DD2D32"/>
              </a:solidFill>
              <a:prstDash val="solid"/>
            </a:ln>
          </c:spPr>
          <c:marker>
            <c:symbol val="square"/>
            <c:size val="7"/>
            <c:spPr>
              <a:solidFill>
                <a:srgbClr val="DD2D32"/>
              </a:solidFill>
              <a:ln>
                <a:solidFill>
                  <a:srgbClr val="DD2D32"/>
                </a:solidFill>
                <a:prstDash val="solid"/>
              </a:ln>
              <a:effectLst>
                <a:outerShdw dist="35921" dir="2700000" algn="br">
                  <a:srgbClr val="000000"/>
                </a:outerShdw>
              </a:effectLst>
            </c:spPr>
          </c:marker>
          <c:cat>
            <c:strRef>
              <c:f>Charts!$ET$3:$EZ$3</c:f>
              <c:strCache>
                <c:ptCount val="7"/>
                <c:pt idx="0">
                  <c:v>&lt; 175</c:v>
                </c:pt>
                <c:pt idx="1">
                  <c:v>175 - 199.9</c:v>
                </c:pt>
                <c:pt idx="2">
                  <c:v>200 - 224.9</c:v>
                </c:pt>
                <c:pt idx="3">
                  <c:v>225 - 249.9</c:v>
                </c:pt>
                <c:pt idx="4">
                  <c:v>250 - 274.9</c:v>
                </c:pt>
                <c:pt idx="5">
                  <c:v>275 - 299.9</c:v>
                </c:pt>
                <c:pt idx="6">
                  <c:v>&gt;= 300</c:v>
                </c:pt>
              </c:strCache>
            </c:strRef>
          </c:cat>
          <c:val>
            <c:numRef>
              <c:f>Charts!$ET$8:$EZ$8</c:f>
              <c:numCache>
                <c:formatCode>General</c:formatCode>
                <c:ptCount val="7"/>
                <c:pt idx="0">
                  <c:v>14.6174249934489</c:v>
                </c:pt>
                <c:pt idx="1">
                  <c:v>12.40213442541616</c:v>
                </c:pt>
                <c:pt idx="2">
                  <c:v>9.221644157342701</c:v>
                </c:pt>
                <c:pt idx="3">
                  <c:v>7.926586009069229</c:v>
                </c:pt>
                <c:pt idx="4">
                  <c:v>6.984490176490176</c:v>
                </c:pt>
                <c:pt idx="5">
                  <c:v>5.50316205533597</c:v>
                </c:pt>
                <c:pt idx="6">
                  <c:v>4.766552315608917</c:v>
                </c:pt>
              </c:numCache>
            </c:numRef>
          </c:val>
          <c:smooth val="0"/>
        </c:ser>
        <c:ser>
          <c:idx val="2"/>
          <c:order val="2"/>
          <c:tx>
            <c:v>Paragraph</c:v>
          </c:tx>
          <c:spPr>
            <a:ln w="25400">
              <a:solidFill>
                <a:srgbClr val="FFF58C"/>
              </a:solidFill>
              <a:prstDash val="solid"/>
            </a:ln>
          </c:spPr>
          <c:marker>
            <c:symbol val="triangle"/>
            <c:size val="7"/>
            <c:spPr>
              <a:solidFill>
                <a:srgbClr val="FFF58C"/>
              </a:solidFill>
              <a:ln>
                <a:solidFill>
                  <a:srgbClr val="FFF58C"/>
                </a:solidFill>
                <a:prstDash val="solid"/>
              </a:ln>
              <a:effectLst>
                <a:outerShdw dist="35921" dir="2700000" algn="br">
                  <a:srgbClr val="000000"/>
                </a:outerShdw>
              </a:effectLst>
            </c:spPr>
          </c:marker>
          <c:cat>
            <c:strRef>
              <c:f>Charts!$ET$3:$EZ$3</c:f>
              <c:strCache>
                <c:ptCount val="7"/>
                <c:pt idx="0">
                  <c:v>&lt; 175</c:v>
                </c:pt>
                <c:pt idx="1">
                  <c:v>175 - 199.9</c:v>
                </c:pt>
                <c:pt idx="2">
                  <c:v>200 - 224.9</c:v>
                </c:pt>
                <c:pt idx="3">
                  <c:v>225 - 249.9</c:v>
                </c:pt>
                <c:pt idx="4">
                  <c:v>250 - 274.9</c:v>
                </c:pt>
                <c:pt idx="5">
                  <c:v>275 - 299.9</c:v>
                </c:pt>
                <c:pt idx="6">
                  <c:v>&gt;= 300</c:v>
                </c:pt>
              </c:strCache>
            </c:strRef>
          </c:cat>
          <c:val>
            <c:numRef>
              <c:f>Charts!$ET$10:$EZ$10</c:f>
              <c:numCache>
                <c:formatCode>0</c:formatCode>
                <c:ptCount val="7"/>
                <c:pt idx="0">
                  <c:v>19.74557698750067</c:v>
                </c:pt>
                <c:pt idx="1">
                  <c:v>13.90707069626315</c:v>
                </c:pt>
                <c:pt idx="2" formatCode="General">
                  <c:v>11.528707279446</c:v>
                </c:pt>
                <c:pt idx="3" formatCode="General">
                  <c:v>8.68306998478185</c:v>
                </c:pt>
                <c:pt idx="4" formatCode="General">
                  <c:v>7.861620397156201</c:v>
                </c:pt>
                <c:pt idx="5" formatCode="General">
                  <c:v>5.954237046236539</c:v>
                </c:pt>
                <c:pt idx="6" formatCode="General">
                  <c:v>5.396770912282099</c:v>
                </c:pt>
              </c:numCache>
            </c:numRef>
          </c:val>
          <c:smooth val="0"/>
        </c:ser>
        <c:dLbls>
          <c:showLegendKey val="0"/>
          <c:showVal val="0"/>
          <c:showCatName val="0"/>
          <c:showSerName val="0"/>
          <c:showPercent val="0"/>
          <c:showBubbleSize val="0"/>
        </c:dLbls>
        <c:marker val="1"/>
        <c:smooth val="0"/>
        <c:axId val="-1968142808"/>
        <c:axId val="-1968134984"/>
      </c:lineChart>
      <c:catAx>
        <c:axId val="-1968142808"/>
        <c:scaling>
          <c:orientation val="minMax"/>
        </c:scaling>
        <c:delete val="0"/>
        <c:axPos val="b"/>
        <c:title>
          <c:tx>
            <c:rich>
              <a:bodyPr/>
              <a:lstStyle/>
              <a:p>
                <a:pPr>
                  <a:defRPr sz="800" b="1" i="0" u="none" strike="noStrike" baseline="0">
                    <a:solidFill>
                      <a:srgbClr val="000000"/>
                    </a:solidFill>
                    <a:latin typeface="Courier CE"/>
                    <a:ea typeface="Courier CE"/>
                    <a:cs typeface="Courier CE"/>
                  </a:defRPr>
                </a:pPr>
                <a:r>
                  <a:rPr lang="en-US"/>
                  <a:t>Literacy proficiency</a:t>
                </a:r>
              </a:p>
            </c:rich>
          </c:tx>
          <c:layout>
            <c:manualLayout>
              <c:xMode val="edge"/>
              <c:yMode val="edge"/>
              <c:x val="0.368048720472444"/>
              <c:y val="0.92578922426363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8134984"/>
        <c:crosses val="autoZero"/>
        <c:auto val="1"/>
        <c:lblAlgn val="ctr"/>
        <c:lblOffset val="100"/>
        <c:tickLblSkip val="1"/>
        <c:tickMarkSkip val="1"/>
        <c:noMultiLvlLbl val="0"/>
      </c:catAx>
      <c:valAx>
        <c:axId val="-1968134984"/>
        <c:scaling>
          <c:orientation val="minMax"/>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Courier CE"/>
                    <a:ea typeface="Courier CE"/>
                    <a:cs typeface="Courier CE"/>
                  </a:defRPr>
                </a:pPr>
                <a:r>
                  <a:rPr lang="en-US"/>
                  <a:t>Average Time</a:t>
                </a:r>
              </a:p>
            </c:rich>
          </c:tx>
          <c:layout>
            <c:manualLayout>
              <c:xMode val="edge"/>
              <c:yMode val="edge"/>
              <c:x val="0.0349462567179103"/>
              <c:y val="0.30036727179936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Courier CE"/>
                <a:ea typeface="Courier CE"/>
                <a:cs typeface="Courier CE"/>
              </a:defRPr>
            </a:pPr>
            <a:endParaRPr lang="en-US"/>
          </a:p>
        </c:txPr>
        <c:crossAx val="-1968142808"/>
        <c:crosses val="autoZero"/>
        <c:crossBetween val="between"/>
      </c:valAx>
      <c:spPr>
        <a:solidFill>
          <a:srgbClr val="CDCDCD"/>
        </a:solidFill>
        <a:ln w="12700">
          <a:solidFill>
            <a:srgbClr val="808080"/>
          </a:solidFill>
          <a:prstDash val="solid"/>
        </a:ln>
      </c:spPr>
    </c:plotArea>
    <c:legend>
      <c:legendPos val="r"/>
      <c:layout>
        <c:manualLayout>
          <c:xMode val="edge"/>
          <c:yMode val="edge"/>
          <c:x val="0.635451193600807"/>
          <c:y val="0.225072907553223"/>
          <c:w val="0.277502812148482"/>
          <c:h val="0.157031933508314"/>
        </c:manualLayout>
      </c:layout>
      <c:overlay val="0"/>
      <c:spPr>
        <a:solidFill>
          <a:srgbClr val="FFFFFF"/>
        </a:solidFill>
        <a:ln w="25400">
          <a:noFill/>
        </a:ln>
      </c:spPr>
      <c:txPr>
        <a:bodyPr/>
        <a:lstStyle/>
        <a:p>
          <a:pPr>
            <a:defRPr sz="735" b="0" i="0" u="none" strike="noStrike" baseline="0">
              <a:solidFill>
                <a:srgbClr val="000000"/>
              </a:solidFill>
              <a:latin typeface="Courier CE"/>
              <a:ea typeface="Courier CE"/>
              <a:cs typeface="Courier CE"/>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Courier CE"/>
          <a:ea typeface="Courier CE"/>
          <a:cs typeface="Courier CE"/>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3B97354-2716-4F06-B041-986C4C9CA00F}" type="datetimeFigureOut">
              <a:rPr lang="en-US"/>
              <a:pPr>
                <a:defRPr/>
              </a:pPr>
              <a:t>6/27/13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E281425-852E-46E8-8542-ED402F064C76}" type="slidenum">
              <a:rPr lang="en-US"/>
              <a:pPr>
                <a:defRPr/>
              </a:pPr>
              <a:t>‹#›</a:t>
            </a:fld>
            <a:endParaRPr lang="en-US"/>
          </a:p>
        </p:txBody>
      </p:sp>
    </p:spTree>
    <p:extLst>
      <p:ext uri="{BB962C8B-B14F-4D97-AF65-F5344CB8AC3E}">
        <p14:creationId xmlns:p14="http://schemas.microsoft.com/office/powerpoint/2010/main" val="11642335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Everyone taking the literacy and numeracy domains are on the same scale. </a:t>
            </a:r>
          </a:p>
          <a:p>
            <a:r>
              <a:rPr lang="en-US" dirty="0" smtClean="0"/>
              <a:t/>
            </a:r>
            <a:br>
              <a:rPr lang="en-US" dirty="0" smtClean="0"/>
            </a:br>
            <a:r>
              <a:rPr lang="en-US" dirty="0" smtClean="0"/>
              <a:t>For problem solving, we only have data for a percentage of people. </a:t>
            </a:r>
          </a:p>
          <a:p>
            <a:endParaRPr lang="en-US" dirty="0" smtClean="0"/>
          </a:p>
          <a:p>
            <a:r>
              <a:rPr lang="en-US" dirty="0" smtClean="0"/>
              <a:t>The overall conclusion is that this is really good quality data. Over 98% of the people who agreed to take the test did so and we have data for them</a:t>
            </a:r>
          </a:p>
          <a:p>
            <a:r>
              <a:rPr lang="en-US" dirty="0" smtClean="0"/>
              <a:t/>
            </a:r>
            <a:br>
              <a:rPr lang="en-US" dirty="0" smtClean="0"/>
            </a:br>
            <a:r>
              <a:rPr lang="en-US" dirty="0" smtClean="0"/>
              <a:t>The workflow worked in the way it was designed to work. The only exception was the 10% refusal that was not really planned.</a:t>
            </a:r>
            <a:endParaRPr lang="en-US" dirty="0"/>
          </a:p>
        </p:txBody>
      </p:sp>
      <p:sp>
        <p:nvSpPr>
          <p:cNvPr id="4" name="Slide Number Placeholder 3"/>
          <p:cNvSpPr>
            <a:spLocks noGrp="1"/>
          </p:cNvSpPr>
          <p:nvPr>
            <p:ph type="sldNum" sz="quarter" idx="10"/>
          </p:nvPr>
        </p:nvSpPr>
        <p:spPr/>
        <p:txBody>
          <a:bodyPr/>
          <a:lstStyle/>
          <a:p>
            <a:pPr>
              <a:defRPr/>
            </a:pPr>
            <a:fld id="{4E56B90F-ED1C-4FCA-9178-58AD919D05D3}"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now the two additional groups. </a:t>
            </a:r>
          </a:p>
          <a:p>
            <a:endParaRPr lang="en-US" dirty="0" smtClean="0"/>
          </a:p>
          <a:p>
            <a:r>
              <a:rPr lang="en-US" dirty="0" smtClean="0"/>
              <a:t>What was interesting to us is that the people who refused are similar to the people who failed the ICT core. This is further evidence that the people who self-selected themselves are similar to those who actually failed.</a:t>
            </a:r>
          </a:p>
          <a:p>
            <a:endParaRPr lang="en-US" dirty="0" smtClean="0"/>
          </a:p>
          <a:p>
            <a:r>
              <a:rPr lang="en-US" dirty="0" smtClean="0"/>
              <a:t>It is also clear that they varied by group</a:t>
            </a:r>
            <a:endParaRPr lang="en-US" dirty="0"/>
          </a:p>
        </p:txBody>
      </p:sp>
      <p:sp>
        <p:nvSpPr>
          <p:cNvPr id="4" name="Slide Number Placeholder 3"/>
          <p:cNvSpPr>
            <a:spLocks noGrp="1"/>
          </p:cNvSpPr>
          <p:nvPr>
            <p:ph type="sldNum" sz="quarter" idx="10"/>
          </p:nvPr>
        </p:nvSpPr>
        <p:spPr/>
        <p:txBody>
          <a:bodyPr/>
          <a:lstStyle/>
          <a:p>
            <a:pPr>
              <a:defRPr/>
            </a:pPr>
            <a:fld id="{4E56B90F-ED1C-4FCA-9178-58AD919D05D3}"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similar information by level of education and again, it makes sense. </a:t>
            </a:r>
            <a:endParaRPr lang="en-US" dirty="0"/>
          </a:p>
        </p:txBody>
      </p:sp>
      <p:sp>
        <p:nvSpPr>
          <p:cNvPr id="4" name="Slide Number Placeholder 3"/>
          <p:cNvSpPr>
            <a:spLocks noGrp="1"/>
          </p:cNvSpPr>
          <p:nvPr>
            <p:ph type="sldNum" sz="quarter" idx="10"/>
          </p:nvPr>
        </p:nvSpPr>
        <p:spPr/>
        <p:txBody>
          <a:bodyPr/>
          <a:lstStyle/>
          <a:p>
            <a:pPr>
              <a:defRPr/>
            </a:pPr>
            <a:fld id="{4E56B90F-ED1C-4FCA-9178-58AD919D05D3}" type="slidenum">
              <a:rPr lang="en-US" smtClean="0"/>
              <a:pPr>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F92F4A-08E5-44F3-8FF4-253B459407AE}" type="datetime1">
              <a:rPr lang="en-US" smtClean="0"/>
              <a:pPr>
                <a:defRPr/>
              </a:pPr>
              <a:t>6/27/13</a:t>
            </a:fld>
            <a:endParaRPr lang="en-US" dirty="0"/>
          </a:p>
        </p:txBody>
      </p:sp>
      <p:sp>
        <p:nvSpPr>
          <p:cNvPr id="14" name="Title 1"/>
          <p:cNvSpPr>
            <a:spLocks noGrp="1"/>
          </p:cNvSpPr>
          <p:nvPr>
            <p:ph type="title"/>
          </p:nvPr>
        </p:nvSpPr>
        <p:spPr>
          <a:xfrm>
            <a:off x="457200" y="2286000"/>
            <a:ext cx="8229600" cy="1676400"/>
          </a:xfrm>
        </p:spPr>
        <p:txBody>
          <a:bodyPr/>
          <a:lstStyle>
            <a:lvl1pPr>
              <a:defRPr sz="3600">
                <a:solidFill>
                  <a:schemeClr val="bg1"/>
                </a:solidFill>
                <a:latin typeface="Verdana" pitchFamily="34" charset="0"/>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lvl1pPr>
              <a:defRPr sz="3600">
                <a:solidFill>
                  <a:srgbClr val="003067"/>
                </a:solidFill>
                <a:latin typeface="Verdana"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lgn="ctr">
              <a:defRPr/>
            </a:lvl1pPr>
          </a:lstStyle>
          <a:p>
            <a:pPr>
              <a:defRPr/>
            </a:pPr>
            <a:fld id="{38E27133-2656-442C-A1F8-6CA098FE9A32}" type="datetime1">
              <a:rPr lang="en-US" smtClean="0"/>
              <a:pPr>
                <a:defRPr/>
              </a:pPr>
              <a:t>6/27/13</a:t>
            </a:fld>
            <a:endParaRPr lang="en-US" dirty="0"/>
          </a:p>
        </p:txBody>
      </p:sp>
      <p:sp>
        <p:nvSpPr>
          <p:cNvPr id="8" name="Text Placeholder 7"/>
          <p:cNvSpPr>
            <a:spLocks noGrp="1"/>
          </p:cNvSpPr>
          <p:nvPr>
            <p:ph type="body" sz="quarter" idx="11"/>
          </p:nvPr>
        </p:nvSpPr>
        <p:spPr>
          <a:xfrm>
            <a:off x="457200" y="2209800"/>
            <a:ext cx="8229600" cy="3124200"/>
          </a:xfrm>
          <a:prstGeom prst="rect">
            <a:avLst/>
          </a:prstGeom>
        </p:spPr>
        <p:txBody>
          <a:bodyPr/>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9" name="TextBox 8"/>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2011 Educational Testing Service. All rights reserved.</a:t>
            </a:r>
            <a:endParaRPr lang="en-US" sz="700" dirty="0">
              <a:solidFill>
                <a:schemeClr val="bg1">
                  <a:lumMod val="50000"/>
                </a:schemeClr>
              </a:solidFill>
              <a:latin typeface="Verdana" pitchFamily="34" charset="0"/>
            </a:endParaRPr>
          </a:p>
        </p:txBody>
      </p:sp>
      <p:cxnSp>
        <p:nvCxnSpPr>
          <p:cNvPr id="10" name="Straight Connector 9"/>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solidFill>
                  <a:srgbClr val="003067"/>
                </a:solidFill>
                <a:latin typeface="Verdana"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003067"/>
                </a:solidFill>
                <a:latin typeface="Verdan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ctr">
              <a:defRPr/>
            </a:lvl1pPr>
          </a:lstStyle>
          <a:p>
            <a:pPr>
              <a:defRPr/>
            </a:pPr>
            <a:fld id="{467B0C79-F01A-46AB-A828-E23F2908B0B9}" type="datetime1">
              <a:rPr lang="en-US" smtClean="0"/>
              <a:pPr>
                <a:defRPr/>
              </a:pPr>
              <a:t>6/27/13</a:t>
            </a:fld>
            <a:endParaRPr lang="en-US" dirty="0"/>
          </a:p>
        </p:txBody>
      </p:sp>
      <p:sp>
        <p:nvSpPr>
          <p:cNvPr id="6"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7" name="TextBox 6"/>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2010 Educational Testing Service. All rights reserved.</a:t>
            </a:r>
            <a:endParaRPr lang="en-US" sz="700" dirty="0">
              <a:solidFill>
                <a:schemeClr val="bg1">
                  <a:lumMod val="50000"/>
                </a:schemeClr>
              </a:solidFill>
              <a:latin typeface="Verdana" pitchFamily="34" charset="0"/>
            </a:endParaRPr>
          </a:p>
        </p:txBody>
      </p:sp>
      <p:cxnSp>
        <p:nvCxnSpPr>
          <p:cNvPr id="9" name="Straight Connector 8"/>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chemeClr val="tx2"/>
                </a:solidFill>
                <a:latin typeface="Verdana" pitchFamily="34" charset="0"/>
                <a:cs typeface="Lucida Sans Unicode" pitchFamily="34" charset="0"/>
              </a:defRPr>
            </a:lvl1pPr>
            <a:lvl2pPr>
              <a:defRPr sz="2400">
                <a:latin typeface="Verdana" pitchFamily="34" charset="0"/>
                <a:cs typeface="Lucida Sans Unicode" pitchFamily="34" charset="0"/>
              </a:defRPr>
            </a:lvl2pPr>
            <a:lvl3pPr>
              <a:defRPr sz="2000">
                <a:latin typeface="Verdana" pitchFamily="34" charset="0"/>
                <a:cs typeface="Lucida Sans Unicode" pitchFamily="34" charset="0"/>
              </a:defRPr>
            </a:lvl3pPr>
            <a:lvl4pPr>
              <a:defRPr sz="1800">
                <a:latin typeface="Verdana" pitchFamily="34" charset="0"/>
                <a:cs typeface="Lucida Sans Unicode" pitchFamily="34" charset="0"/>
              </a:defRPr>
            </a:lvl4pPr>
            <a:lvl5pPr>
              <a:defRPr sz="1800">
                <a:latin typeface="Verdana" pitchFamily="34" charset="0"/>
                <a:cs typeface="Lucida Sans Unicode"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003067"/>
                </a:solidFill>
                <a:latin typeface="Verdana" pitchFamily="34" charset="0"/>
              </a:defRPr>
            </a:lvl1pPr>
            <a:lvl2pPr>
              <a:defRPr sz="2400">
                <a:latin typeface="Verdana" pitchFamily="34" charset="0"/>
              </a:defRPr>
            </a:lvl2pPr>
            <a:lvl3pPr>
              <a:defRPr sz="2000">
                <a:latin typeface="Verdana" pitchFamily="34" charset="0"/>
              </a:defRPr>
            </a:lvl3pPr>
            <a:lvl4pPr>
              <a:defRPr sz="1800">
                <a:latin typeface="Verdana" pitchFamily="34" charset="0"/>
              </a:defRPr>
            </a:lvl4pPr>
            <a:lvl5pPr>
              <a:defRPr sz="1800">
                <a:latin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lgn="ctr">
              <a:defRPr/>
            </a:lvl1pPr>
          </a:lstStyle>
          <a:p>
            <a:pPr>
              <a:defRPr/>
            </a:pPr>
            <a:fld id="{52BC1BC7-2D08-4AD7-B985-9B3BD31878F8}" type="datetime1">
              <a:rPr lang="en-US" smtClean="0"/>
              <a:pPr>
                <a:defRPr/>
              </a:pPr>
              <a:t>6/27/13</a:t>
            </a:fld>
            <a:endParaRPr lang="en-US" dirty="0"/>
          </a:p>
        </p:txBody>
      </p:sp>
      <p:sp>
        <p:nvSpPr>
          <p:cNvPr id="6"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7" name="TextBox 6"/>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2010 Educational Testing Service. All rights reserved.</a:t>
            </a:r>
            <a:endParaRPr lang="en-US" sz="700" dirty="0">
              <a:solidFill>
                <a:schemeClr val="bg1">
                  <a:lumMod val="50000"/>
                </a:schemeClr>
              </a:solidFill>
              <a:latin typeface="Verdana" pitchFamily="34" charset="0"/>
            </a:endParaRPr>
          </a:p>
        </p:txBody>
      </p:sp>
      <p:cxnSp>
        <p:nvCxnSpPr>
          <p:cNvPr id="9" name="Straight Connector 8"/>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700" b="1">
                <a:solidFill>
                  <a:srgbClr val="003067"/>
                </a:solidFill>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1700" b="1">
                <a:solidFill>
                  <a:srgbClr val="003067"/>
                </a:solidFill>
                <a:latin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Verdana" pitchFamily="34" charset="0"/>
              </a:defRPr>
            </a:lvl1pPr>
            <a:lvl2pPr>
              <a:defRPr sz="2000">
                <a:latin typeface="Verdana" pitchFamily="34" charset="0"/>
              </a:defRPr>
            </a:lvl2pPr>
            <a:lvl3pPr>
              <a:defRPr sz="1800">
                <a:latin typeface="Verdana" pitchFamily="34" charset="0"/>
              </a:defRPr>
            </a:lvl3pPr>
            <a:lvl4pPr>
              <a:defRPr sz="1600">
                <a:latin typeface="Verdana" pitchFamily="34" charset="0"/>
              </a:defRPr>
            </a:lvl4pPr>
            <a:lvl5pPr>
              <a:defRPr sz="1600">
                <a:latin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lgn="ctr">
              <a:defRPr/>
            </a:lvl1pPr>
          </a:lstStyle>
          <a:p>
            <a:pPr>
              <a:defRPr/>
            </a:pPr>
            <a:fld id="{DAAF498E-C58F-4FB5-93D2-E783CC961481}" type="datetime1">
              <a:rPr lang="en-US" smtClean="0"/>
              <a:pPr>
                <a:defRPr/>
              </a:pPr>
              <a:t>6/27/13</a:t>
            </a:fld>
            <a:endParaRPr lang="en-US" dirty="0"/>
          </a:p>
        </p:txBody>
      </p:sp>
      <p:sp>
        <p:nvSpPr>
          <p:cNvPr id="8"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9" name="TextBox 8"/>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2010 Educational Testing Service. All rights reserved.</a:t>
            </a:r>
            <a:endParaRPr lang="en-US" sz="700" dirty="0">
              <a:solidFill>
                <a:schemeClr val="bg1">
                  <a:lumMod val="50000"/>
                </a:schemeClr>
              </a:solidFill>
              <a:latin typeface="Verdana" pitchFamily="34" charset="0"/>
            </a:endParaRPr>
          </a:p>
        </p:txBody>
      </p:sp>
      <p:cxnSp>
        <p:nvCxnSpPr>
          <p:cNvPr id="11" name="Straight Connector 10"/>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ctr">
              <a:defRPr/>
            </a:lvl1pPr>
          </a:lstStyle>
          <a:p>
            <a:pPr>
              <a:defRPr/>
            </a:pPr>
            <a:fld id="{7A55E698-815F-4EBD-8AE0-1C39476BE512}" type="datetime1">
              <a:rPr lang="en-US" smtClean="0"/>
              <a:pPr>
                <a:defRPr/>
              </a:pPr>
              <a:t>6/27/13</a:t>
            </a:fld>
            <a:endParaRPr lang="en-US" dirty="0"/>
          </a:p>
        </p:txBody>
      </p:sp>
      <p:sp>
        <p:nvSpPr>
          <p:cNvPr id="4"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6" name="TextBox 5"/>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2010 Educational Testing Service. All rights reserved.</a:t>
            </a:r>
            <a:endParaRPr lang="en-US" sz="700" dirty="0">
              <a:solidFill>
                <a:schemeClr val="bg1">
                  <a:lumMod val="50000"/>
                </a:schemeClr>
              </a:solidFill>
              <a:latin typeface="Verdana" pitchFamily="34" charset="0"/>
            </a:endParaRPr>
          </a:p>
        </p:txBody>
      </p:sp>
      <p:cxnSp>
        <p:nvCxnSpPr>
          <p:cNvPr id="7" name="Straight Connector 6"/>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solidFill>
                  <a:srgbClr val="003067"/>
                </a:solidFill>
                <a:latin typeface="Verdan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19200"/>
            <a:ext cx="5111750" cy="4906963"/>
          </a:xfrm>
          <a:prstGeom prst="rect">
            <a:avLst/>
          </a:prstGeom>
        </p:spPr>
        <p:txBody>
          <a:bodyPr/>
          <a:lstStyle>
            <a:lvl1pPr>
              <a:defRPr sz="3200">
                <a:latin typeface="Verdana" pitchFamily="34" charset="0"/>
              </a:defRPr>
            </a:lvl1pPr>
            <a:lvl2pPr>
              <a:defRPr sz="2800">
                <a:latin typeface="Verdana" pitchFamily="34" charset="0"/>
              </a:defRPr>
            </a:lvl2pPr>
            <a:lvl3pPr>
              <a:defRPr sz="2400">
                <a:latin typeface="Verdana" pitchFamily="34" charset="0"/>
              </a:defRPr>
            </a:lvl3pPr>
            <a:lvl4pPr>
              <a:defRPr sz="2000">
                <a:latin typeface="Verdana" pitchFamily="34" charset="0"/>
              </a:defRPr>
            </a:lvl4pPr>
            <a:lvl5pPr>
              <a:defRPr sz="2000">
                <a:latin typeface="Verdana"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438400"/>
            <a:ext cx="3008313" cy="3687763"/>
          </a:xfrm>
          <a:prstGeom prst="rect">
            <a:avLst/>
          </a:prstGeom>
        </p:spPr>
        <p:txBody>
          <a:bodyPr/>
          <a:lstStyle>
            <a:lvl1pPr marL="0" indent="0">
              <a:buNone/>
              <a:defRPr sz="1400">
                <a:latin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lgn="ctr">
              <a:defRPr/>
            </a:lvl1pPr>
          </a:lstStyle>
          <a:p>
            <a:pPr>
              <a:defRPr/>
            </a:pPr>
            <a:fld id="{5BF3645B-A32E-4D4D-ABE8-31393CB68B9B}" type="datetime1">
              <a:rPr lang="en-US" smtClean="0"/>
              <a:pPr>
                <a:defRPr/>
              </a:pPr>
              <a:t>6/27/13</a:t>
            </a:fld>
            <a:endParaRPr lang="en-US" dirty="0"/>
          </a:p>
        </p:txBody>
      </p:sp>
      <p:sp>
        <p:nvSpPr>
          <p:cNvPr id="7"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9" name="TextBox 8"/>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2010 Educational Testing Service. All rights reserved.</a:t>
            </a:r>
            <a:endParaRPr lang="en-US" sz="700" dirty="0">
              <a:solidFill>
                <a:schemeClr val="bg1">
                  <a:lumMod val="50000"/>
                </a:schemeClr>
              </a:solidFill>
              <a:latin typeface="Verdana" pitchFamily="34" charset="0"/>
            </a:endParaRPr>
          </a:p>
        </p:txBody>
      </p:sp>
      <p:cxnSp>
        <p:nvCxnSpPr>
          <p:cNvPr id="10" name="Straight Connector 9"/>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3067"/>
                </a:solidFill>
                <a:latin typeface="Verdana"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914399"/>
            <a:ext cx="5486400" cy="3813175"/>
          </a:xfrm>
          <a:prstGeom prst="rect">
            <a:avLst/>
          </a:prstGeom>
        </p:spPr>
        <p:txBody>
          <a:bodyPr/>
          <a:lstStyle>
            <a:lvl1pPr marL="0" indent="0">
              <a:buNone/>
              <a:defRPr sz="3200">
                <a:latin typeface="Verdan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lgn="ctr">
              <a:defRPr/>
            </a:lvl1pPr>
          </a:lstStyle>
          <a:p>
            <a:pPr>
              <a:defRPr/>
            </a:pPr>
            <a:fld id="{A204795B-A88D-4FED-B65A-A7203787FD81}" type="datetime1">
              <a:rPr lang="en-US" smtClean="0"/>
              <a:pPr>
                <a:defRPr/>
              </a:pPr>
              <a:t>6/27/13</a:t>
            </a:fld>
            <a:endParaRPr lang="en-US" dirty="0"/>
          </a:p>
        </p:txBody>
      </p:sp>
      <p:sp>
        <p:nvSpPr>
          <p:cNvPr id="7" name="Slide Number Placeholder 5"/>
          <p:cNvSpPr>
            <a:spLocks noGrp="1"/>
          </p:cNvSpPr>
          <p:nvPr>
            <p:ph type="sldNum" sz="quarter" idx="12"/>
          </p:nvPr>
        </p:nvSpPr>
        <p:spPr>
          <a:xfrm>
            <a:off x="152400" y="6492875"/>
            <a:ext cx="457200" cy="288925"/>
          </a:xfrm>
          <a:prstGeom prst="rect">
            <a:avLst/>
          </a:prstGeom>
        </p:spPr>
        <p:txBody>
          <a:bodyPr/>
          <a:lstStyle>
            <a:lvl1pPr fontAlgn="auto">
              <a:spcBef>
                <a:spcPts val="0"/>
              </a:spcBef>
              <a:spcAft>
                <a:spcPts val="0"/>
              </a:spcAft>
              <a:defRPr sz="1200">
                <a:solidFill>
                  <a:srgbClr val="003067"/>
                </a:solidFill>
                <a:latin typeface="+mn-lt"/>
              </a:defRPr>
            </a:lvl1pPr>
          </a:lstStyle>
          <a:p>
            <a:pPr>
              <a:defRPr/>
            </a:pPr>
            <a:fld id="{20169860-7434-4443-9030-A467C3E92756}" type="slidenum">
              <a:rPr lang="en-US" smtClean="0"/>
              <a:pPr>
                <a:defRPr/>
              </a:pPr>
              <a:t>‹#›</a:t>
            </a:fld>
            <a:endParaRPr lang="en-US" dirty="0"/>
          </a:p>
        </p:txBody>
      </p:sp>
      <p:sp>
        <p:nvSpPr>
          <p:cNvPr id="9" name="TextBox 8"/>
          <p:cNvSpPr txBox="1"/>
          <p:nvPr userDrawn="1"/>
        </p:nvSpPr>
        <p:spPr>
          <a:xfrm>
            <a:off x="685800" y="6537310"/>
            <a:ext cx="5715000" cy="200055"/>
          </a:xfrm>
          <a:prstGeom prst="rect">
            <a:avLst/>
          </a:prstGeom>
          <a:noFill/>
        </p:spPr>
        <p:txBody>
          <a:bodyPr wrap="square" rtlCol="0">
            <a:spAutoFit/>
          </a:bodyPr>
          <a:lstStyle/>
          <a:p>
            <a:r>
              <a:rPr lang="en-US" sz="700" dirty="0" smtClean="0">
                <a:solidFill>
                  <a:schemeClr val="bg1">
                    <a:lumMod val="50000"/>
                  </a:schemeClr>
                </a:solidFill>
                <a:latin typeface="Verdana" pitchFamily="34" charset="0"/>
              </a:rPr>
              <a:t>Confidential and Proprietary. Copyright © 2010 Educational Testing Service. All rights reserved.</a:t>
            </a:r>
            <a:endParaRPr lang="en-US" sz="700" dirty="0">
              <a:solidFill>
                <a:schemeClr val="bg1">
                  <a:lumMod val="50000"/>
                </a:schemeClr>
              </a:solidFill>
              <a:latin typeface="Verdana" pitchFamily="34" charset="0"/>
            </a:endParaRPr>
          </a:p>
        </p:txBody>
      </p:sp>
      <p:cxnSp>
        <p:nvCxnSpPr>
          <p:cNvPr id="10" name="Straight Connector 9"/>
          <p:cNvCxnSpPr/>
          <p:nvPr userDrawn="1"/>
        </p:nvCxnSpPr>
        <p:spPr>
          <a:xfrm rot="5400000">
            <a:off x="495300" y="6637337"/>
            <a:ext cx="228600" cy="0"/>
          </a:xfrm>
          <a:prstGeom prst="line">
            <a:avLst/>
          </a:prstGeom>
          <a:ln>
            <a:solidFill>
              <a:srgbClr val="003067"/>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0"/>
            <a:ext cx="8229600"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4" name="Date Placeholder 3"/>
          <p:cNvSpPr>
            <a:spLocks noGrp="1"/>
          </p:cNvSpPr>
          <p:nvPr>
            <p:ph type="dt" sz="half" idx="2"/>
          </p:nvPr>
        </p:nvSpPr>
        <p:spPr>
          <a:xfrm>
            <a:off x="7010400" y="6492875"/>
            <a:ext cx="2133600" cy="365125"/>
          </a:xfrm>
          <a:prstGeom prst="rect">
            <a:avLst/>
          </a:prstGeom>
          <a:solidFill>
            <a:schemeClr val="tx2"/>
          </a:solidFill>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defRPr/>
            </a:pPr>
            <a:fld id="{E1C4A34B-3C48-4F2E-A74D-4E4F38A9FEA3}" type="datetime1">
              <a:rPr lang="en-US" smtClean="0"/>
              <a:pPr>
                <a:defRPr/>
              </a:pPr>
              <a:t>6/27/13</a:t>
            </a:fld>
            <a:endParaRPr lang="en-US" dirty="0"/>
          </a:p>
        </p:txBody>
      </p:sp>
      <p:sp>
        <p:nvSpPr>
          <p:cNvPr id="5" name="TextBox 4"/>
          <p:cNvSpPr txBox="1"/>
          <p:nvPr/>
        </p:nvSpPr>
        <p:spPr>
          <a:xfrm>
            <a:off x="685800" y="6537310"/>
            <a:ext cx="5715000" cy="200055"/>
          </a:xfrm>
          <a:prstGeom prst="rect">
            <a:avLst/>
          </a:prstGeom>
          <a:noFill/>
        </p:spPr>
        <p:txBody>
          <a:bodyPr wrap="square" rtlCol="0">
            <a:spAutoFit/>
          </a:bodyPr>
          <a:lstStyle/>
          <a:p>
            <a:r>
              <a:rPr lang="en-US" sz="700" dirty="0" smtClean="0">
                <a:solidFill>
                  <a:schemeClr val="bg1"/>
                </a:solidFill>
                <a:latin typeface="Verdana" pitchFamily="34" charset="0"/>
              </a:rPr>
              <a:t>Confidential and Proprietary. Copyright © 2011 Educational Testing Service. All rights reserved.</a:t>
            </a:r>
            <a:endParaRPr lang="en-US" sz="7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713" r:id="rId1"/>
    <p:sldLayoutId id="2147483718" r:id="rId2"/>
    <p:sldLayoutId id="2147483715" r:id="rId3"/>
    <p:sldLayoutId id="2147483716" r:id="rId4"/>
    <p:sldLayoutId id="2147483717" r:id="rId5"/>
    <p:sldLayoutId id="2147483719" r:id="rId6"/>
    <p:sldLayoutId id="2147483720" r:id="rId7"/>
    <p:sldLayoutId id="2147483721" r:id="rId8"/>
  </p:sldLayoutIdLst>
  <p:hf hdr="0"/>
  <p:txStyles>
    <p:titleStyle>
      <a:lvl1pPr algn="ctr" rtl="0" eaLnBrk="1" fontAlgn="base" hangingPunct="1">
        <a:spcBef>
          <a:spcPct val="0"/>
        </a:spcBef>
        <a:spcAft>
          <a:spcPct val="0"/>
        </a:spcAft>
        <a:defRPr sz="4400" b="1" kern="1200">
          <a:solidFill>
            <a:schemeClr val="bg1"/>
          </a:solidFill>
          <a:latin typeface="Corbel" pitchFamily="34" charset="0"/>
          <a:ea typeface="+mj-ea"/>
          <a:cs typeface="+mj-cs"/>
        </a:defRPr>
      </a:lvl1pPr>
      <a:lvl2pPr algn="ctr" rtl="0" eaLnBrk="1" fontAlgn="base" hangingPunct="1">
        <a:spcBef>
          <a:spcPct val="0"/>
        </a:spcBef>
        <a:spcAft>
          <a:spcPct val="0"/>
        </a:spcAft>
        <a:defRPr sz="4400" b="1">
          <a:solidFill>
            <a:schemeClr val="bg1"/>
          </a:solidFill>
          <a:latin typeface="Corbel" pitchFamily="34" charset="0"/>
        </a:defRPr>
      </a:lvl2pPr>
      <a:lvl3pPr algn="ctr" rtl="0" eaLnBrk="1" fontAlgn="base" hangingPunct="1">
        <a:spcBef>
          <a:spcPct val="0"/>
        </a:spcBef>
        <a:spcAft>
          <a:spcPct val="0"/>
        </a:spcAft>
        <a:defRPr sz="4400" b="1">
          <a:solidFill>
            <a:schemeClr val="bg1"/>
          </a:solidFill>
          <a:latin typeface="Corbel" pitchFamily="34" charset="0"/>
        </a:defRPr>
      </a:lvl3pPr>
      <a:lvl4pPr algn="ctr" rtl="0" eaLnBrk="1" fontAlgn="base" hangingPunct="1">
        <a:spcBef>
          <a:spcPct val="0"/>
        </a:spcBef>
        <a:spcAft>
          <a:spcPct val="0"/>
        </a:spcAft>
        <a:defRPr sz="4400" b="1">
          <a:solidFill>
            <a:schemeClr val="bg1"/>
          </a:solidFill>
          <a:latin typeface="Corbel" pitchFamily="34" charset="0"/>
        </a:defRPr>
      </a:lvl4pPr>
      <a:lvl5pPr algn="ctr" rtl="0" eaLnBrk="1" fontAlgn="base" hangingPunct="1">
        <a:spcBef>
          <a:spcPct val="0"/>
        </a:spcBef>
        <a:spcAft>
          <a:spcPct val="0"/>
        </a:spcAft>
        <a:defRPr sz="4400" b="1">
          <a:solidFill>
            <a:schemeClr val="bg1"/>
          </a:solidFill>
          <a:latin typeface="Corbel" pitchFamily="34" charset="0"/>
        </a:defRPr>
      </a:lvl5pPr>
      <a:lvl6pPr marL="457200" algn="ctr" rtl="0" eaLnBrk="1" fontAlgn="base" hangingPunct="1">
        <a:spcBef>
          <a:spcPct val="0"/>
        </a:spcBef>
        <a:spcAft>
          <a:spcPct val="0"/>
        </a:spcAft>
        <a:defRPr sz="4400" b="1">
          <a:solidFill>
            <a:schemeClr val="bg1"/>
          </a:solidFill>
          <a:latin typeface="Corbel" pitchFamily="34" charset="0"/>
        </a:defRPr>
      </a:lvl6pPr>
      <a:lvl7pPr marL="914400" algn="ctr" rtl="0" eaLnBrk="1" fontAlgn="base" hangingPunct="1">
        <a:spcBef>
          <a:spcPct val="0"/>
        </a:spcBef>
        <a:spcAft>
          <a:spcPct val="0"/>
        </a:spcAft>
        <a:defRPr sz="4400" b="1">
          <a:solidFill>
            <a:schemeClr val="bg1"/>
          </a:solidFill>
          <a:latin typeface="Corbel" pitchFamily="34" charset="0"/>
        </a:defRPr>
      </a:lvl7pPr>
      <a:lvl8pPr marL="1371600" algn="ctr" rtl="0" eaLnBrk="1" fontAlgn="base" hangingPunct="1">
        <a:spcBef>
          <a:spcPct val="0"/>
        </a:spcBef>
        <a:spcAft>
          <a:spcPct val="0"/>
        </a:spcAft>
        <a:defRPr sz="4400" b="1">
          <a:solidFill>
            <a:schemeClr val="bg1"/>
          </a:solidFill>
          <a:latin typeface="Corbel" pitchFamily="34" charset="0"/>
        </a:defRPr>
      </a:lvl8pPr>
      <a:lvl9pPr marL="1828800" algn="ctr" rtl="0" eaLnBrk="1" fontAlgn="base" hangingPunct="1">
        <a:spcBef>
          <a:spcPct val="0"/>
        </a:spcBef>
        <a:spcAft>
          <a:spcPct val="0"/>
        </a:spcAft>
        <a:defRPr sz="4400" b="1">
          <a:solidFill>
            <a:schemeClr val="bg1"/>
          </a:solidFill>
          <a:latin typeface="Corbe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package" Target="../embeddings/Microsoft_Word_Document3.docx"/><Relationship Id="rId5" Type="http://schemas.openxmlformats.org/officeDocument/2006/relationships/image" Target="../media/image7.png"/><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 Id="rId3" Type="http://schemas.openxmlformats.org/officeDocument/2006/relationships/chart" Target="../charts/char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 Id="rId3"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7F92F4A-08E5-44F3-8FF4-253B459407AE}" type="datetime1">
              <a:rPr lang="en-US" smtClean="0"/>
              <a:pPr>
                <a:defRPr/>
              </a:pPr>
              <a:t>6/27/13</a:t>
            </a:fld>
            <a:endParaRPr lang="en-US" dirty="0"/>
          </a:p>
        </p:txBody>
      </p:sp>
      <p:sp>
        <p:nvSpPr>
          <p:cNvPr id="3" name="Title 2"/>
          <p:cNvSpPr>
            <a:spLocks noGrp="1"/>
          </p:cNvSpPr>
          <p:nvPr>
            <p:ph type="title"/>
          </p:nvPr>
        </p:nvSpPr>
        <p:spPr>
          <a:xfrm>
            <a:off x="457200" y="1143000"/>
            <a:ext cx="8229600" cy="2286000"/>
          </a:xfrm>
        </p:spPr>
        <p:txBody>
          <a:bodyPr/>
          <a:lstStyle/>
          <a:p>
            <a:pPr>
              <a:lnSpc>
                <a:spcPct val="90000"/>
              </a:lnSpc>
            </a:pPr>
            <a:r>
              <a:rPr lang="en-US" dirty="0" smtClean="0"/>
              <a:t/>
            </a:r>
            <a:br>
              <a:rPr lang="en-US" dirty="0" smtClean="0"/>
            </a:br>
            <a:r>
              <a:rPr lang="en-US" sz="4800" dirty="0" smtClean="0">
                <a:latin typeface="Arial"/>
                <a:cs typeface="Arial"/>
              </a:rPr>
              <a:t>Skill Based Adaptive Routing and Reading Component Assessment</a:t>
            </a:r>
            <a:endParaRPr lang="en-US" sz="4800" dirty="0">
              <a:latin typeface="Arial"/>
              <a:cs typeface="Arial"/>
            </a:endParaRPr>
          </a:p>
        </p:txBody>
      </p:sp>
      <p:sp>
        <p:nvSpPr>
          <p:cNvPr id="4" name="TextBox 3"/>
          <p:cNvSpPr txBox="1"/>
          <p:nvPr/>
        </p:nvSpPr>
        <p:spPr>
          <a:xfrm>
            <a:off x="3276600" y="5334000"/>
            <a:ext cx="2729345" cy="646331"/>
          </a:xfrm>
          <a:prstGeom prst="rect">
            <a:avLst/>
          </a:prstGeom>
          <a:noFill/>
        </p:spPr>
        <p:txBody>
          <a:bodyPr wrap="none" rtlCol="0">
            <a:spAutoFit/>
          </a:bodyPr>
          <a:lstStyle/>
          <a:p>
            <a:pPr algn="ctr"/>
            <a:r>
              <a:rPr lang="en-US" dirty="0" smtClean="0"/>
              <a:t>Kentaro Yamamoto, ETS</a:t>
            </a:r>
          </a:p>
          <a:p>
            <a:pPr algn="ctr"/>
            <a:r>
              <a:rPr lang="en-US" dirty="0" smtClean="0"/>
              <a:t>June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10</a:t>
            </a:fld>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06235170"/>
              </p:ext>
            </p:extLst>
          </p:nvPr>
        </p:nvGraphicFramePr>
        <p:xfrm>
          <a:off x="533400" y="3124200"/>
          <a:ext cx="7755242" cy="2590800"/>
        </p:xfrm>
        <a:graphic>
          <a:graphicData uri="http://schemas.openxmlformats.org/presentationml/2006/ole">
            <mc:AlternateContent xmlns:mc="http://schemas.openxmlformats.org/markup-compatibility/2006">
              <mc:Choice xmlns:v="urn:schemas-microsoft-com:vml" Requires="v">
                <p:oleObj spid="_x0000_s1033" name="Document" r:id="rId4" imgW="5588000" imgH="1917700" progId="Word.Document.12">
                  <p:embed/>
                </p:oleObj>
              </mc:Choice>
              <mc:Fallback>
                <p:oleObj name="Document" r:id="rId4" imgW="5588000" imgH="1917700" progId="Word.Document.12">
                  <p:embed/>
                  <p:pic>
                    <p:nvPicPr>
                      <p:cNvPr id="0" name=""/>
                      <p:cNvPicPr/>
                      <p:nvPr/>
                    </p:nvPicPr>
                    <p:blipFill>
                      <a:blip r:embed="rId5"/>
                      <a:stretch>
                        <a:fillRect/>
                      </a:stretch>
                    </p:blipFill>
                    <p:spPr>
                      <a:xfrm>
                        <a:off x="533400" y="3124200"/>
                        <a:ext cx="7755242" cy="2590800"/>
                      </a:xfrm>
                      <a:prstGeom prst="rect">
                        <a:avLst/>
                      </a:prstGeom>
                      <a:ln>
                        <a:solidFill>
                          <a:schemeClr val="bg1">
                            <a:lumMod val="50000"/>
                          </a:schemeClr>
                        </a:solidFill>
                      </a:ln>
                    </p:spPr>
                  </p:pic>
                </p:oleObj>
              </mc:Fallback>
            </mc:AlternateContent>
          </a:graphicData>
        </a:graphic>
      </p:graphicFrame>
      <p:sp>
        <p:nvSpPr>
          <p:cNvPr id="5" name="TextBox 4"/>
          <p:cNvSpPr txBox="1"/>
          <p:nvPr/>
        </p:nvSpPr>
        <p:spPr>
          <a:xfrm>
            <a:off x="1066800" y="762000"/>
            <a:ext cx="7138493" cy="646331"/>
          </a:xfrm>
          <a:prstGeom prst="rect">
            <a:avLst/>
          </a:prstGeom>
          <a:noFill/>
        </p:spPr>
        <p:txBody>
          <a:bodyPr wrap="none" rtlCol="0">
            <a:spAutoFit/>
          </a:bodyPr>
          <a:lstStyle/>
          <a:p>
            <a:r>
              <a:rPr lang="en-US" sz="3600" b="1" dirty="0" smtClean="0">
                <a:solidFill>
                  <a:srgbClr val="800000"/>
                </a:solidFill>
                <a:latin typeface="Arial"/>
                <a:cs typeface="Arial"/>
              </a:rPr>
              <a:t>Sentence Processing Example1</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3691552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11</a:t>
            </a:fld>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42722568"/>
              </p:ext>
            </p:extLst>
          </p:nvPr>
        </p:nvGraphicFramePr>
        <p:xfrm>
          <a:off x="838200" y="2286000"/>
          <a:ext cx="7673123" cy="3924300"/>
        </p:xfrm>
        <a:graphic>
          <a:graphicData uri="http://schemas.openxmlformats.org/presentationml/2006/ole">
            <mc:AlternateContent xmlns:mc="http://schemas.openxmlformats.org/markup-compatibility/2006">
              <mc:Choice xmlns:v="urn:schemas-microsoft-com:vml" Requires="v">
                <p:oleObj spid="_x0000_s3080" name="Document" r:id="rId4" imgW="6108700" imgH="3124200" progId="Word.Document.12">
                  <p:embed/>
                </p:oleObj>
              </mc:Choice>
              <mc:Fallback>
                <p:oleObj name="Document" r:id="rId4" imgW="6108700" imgH="3124200" progId="Word.Document.12">
                  <p:embed/>
                  <p:pic>
                    <p:nvPicPr>
                      <p:cNvPr id="0" name=""/>
                      <p:cNvPicPr/>
                      <p:nvPr/>
                    </p:nvPicPr>
                    <p:blipFill>
                      <a:blip r:embed="rId5"/>
                      <a:stretch>
                        <a:fillRect/>
                      </a:stretch>
                    </p:blipFill>
                    <p:spPr>
                      <a:xfrm>
                        <a:off x="838200" y="2286000"/>
                        <a:ext cx="7673123" cy="3924300"/>
                      </a:xfrm>
                      <a:prstGeom prst="rect">
                        <a:avLst/>
                      </a:prstGeom>
                    </p:spPr>
                  </p:pic>
                </p:oleObj>
              </mc:Fallback>
            </mc:AlternateContent>
          </a:graphicData>
        </a:graphic>
      </p:graphicFrame>
      <p:sp>
        <p:nvSpPr>
          <p:cNvPr id="5" name="Rectangle 4"/>
          <p:cNvSpPr/>
          <p:nvPr/>
        </p:nvSpPr>
        <p:spPr>
          <a:xfrm>
            <a:off x="838200" y="838200"/>
            <a:ext cx="7315200" cy="646331"/>
          </a:xfrm>
          <a:prstGeom prst="rect">
            <a:avLst/>
          </a:prstGeom>
        </p:spPr>
        <p:txBody>
          <a:bodyPr wrap="square">
            <a:spAutoFit/>
          </a:bodyPr>
          <a:lstStyle/>
          <a:p>
            <a:r>
              <a:rPr lang="en-US" sz="3600" b="1" dirty="0">
                <a:solidFill>
                  <a:srgbClr val="800000"/>
                </a:solidFill>
                <a:latin typeface="Arial"/>
                <a:cs typeface="Arial"/>
              </a:rPr>
              <a:t>Sentence Processing </a:t>
            </a:r>
            <a:r>
              <a:rPr lang="en-US" sz="3600" b="1" dirty="0" smtClean="0">
                <a:solidFill>
                  <a:srgbClr val="800000"/>
                </a:solidFill>
                <a:latin typeface="Arial"/>
                <a:cs typeface="Arial"/>
              </a:rPr>
              <a:t>Example 2</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2094217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12</a:t>
            </a:fld>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50372499"/>
              </p:ext>
            </p:extLst>
          </p:nvPr>
        </p:nvGraphicFramePr>
        <p:xfrm>
          <a:off x="-304800" y="2895600"/>
          <a:ext cx="9007214" cy="2514600"/>
        </p:xfrm>
        <a:graphic>
          <a:graphicData uri="http://schemas.openxmlformats.org/presentationml/2006/ole">
            <mc:AlternateContent xmlns:mc="http://schemas.openxmlformats.org/markup-compatibility/2006">
              <mc:Choice xmlns:v="urn:schemas-microsoft-com:vml" Requires="v">
                <p:oleObj spid="_x0000_s2057" name="Document" r:id="rId4" imgW="5549900" imgH="1549400" progId="Word.Document.12">
                  <p:embed/>
                </p:oleObj>
              </mc:Choice>
              <mc:Fallback>
                <p:oleObj name="Document" r:id="rId4" imgW="5549900" imgH="1549400" progId="Word.Document.12">
                  <p:embed/>
                  <p:pic>
                    <p:nvPicPr>
                      <p:cNvPr id="0" name=""/>
                      <p:cNvPicPr/>
                      <p:nvPr/>
                    </p:nvPicPr>
                    <p:blipFill>
                      <a:blip r:embed="rId5"/>
                      <a:stretch>
                        <a:fillRect/>
                      </a:stretch>
                    </p:blipFill>
                    <p:spPr>
                      <a:xfrm>
                        <a:off x="-304800" y="2895600"/>
                        <a:ext cx="9007214" cy="2514600"/>
                      </a:xfrm>
                      <a:prstGeom prst="rect">
                        <a:avLst/>
                      </a:prstGeom>
                      <a:noFill/>
                    </p:spPr>
                  </p:pic>
                </p:oleObj>
              </mc:Fallback>
            </mc:AlternateContent>
          </a:graphicData>
        </a:graphic>
      </p:graphicFrame>
      <p:sp>
        <p:nvSpPr>
          <p:cNvPr id="5" name="TextBox 4"/>
          <p:cNvSpPr txBox="1"/>
          <p:nvPr/>
        </p:nvSpPr>
        <p:spPr>
          <a:xfrm>
            <a:off x="914400" y="762000"/>
            <a:ext cx="8112993" cy="646331"/>
          </a:xfrm>
          <a:prstGeom prst="rect">
            <a:avLst/>
          </a:prstGeom>
          <a:noFill/>
        </p:spPr>
        <p:txBody>
          <a:bodyPr wrap="none" rtlCol="0">
            <a:spAutoFit/>
          </a:bodyPr>
          <a:lstStyle/>
          <a:p>
            <a:r>
              <a:rPr lang="en-US" sz="3600" b="1" dirty="0" smtClean="0">
                <a:solidFill>
                  <a:srgbClr val="800000"/>
                </a:solidFill>
                <a:latin typeface="Arial"/>
                <a:cs typeface="Arial"/>
              </a:rPr>
              <a:t>Passage Comprehension Example 1</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3364616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13</a:t>
            </a:fld>
            <a:endParaRPr lang="en-US" dirty="0"/>
          </a:p>
        </p:txBody>
      </p:sp>
      <p:sp>
        <p:nvSpPr>
          <p:cNvPr id="4" name="Rectangle 3"/>
          <p:cNvSpPr/>
          <p:nvPr/>
        </p:nvSpPr>
        <p:spPr>
          <a:xfrm>
            <a:off x="533400" y="1752600"/>
            <a:ext cx="8229600" cy="4801315"/>
          </a:xfrm>
          <a:prstGeom prst="rect">
            <a:avLst/>
          </a:prstGeom>
        </p:spPr>
        <p:txBody>
          <a:bodyPr wrap="square">
            <a:spAutoFit/>
          </a:bodyPr>
          <a:lstStyle/>
          <a:p>
            <a:r>
              <a:rPr lang="en-US" b="1" dirty="0"/>
              <a:t>Chess</a:t>
            </a:r>
          </a:p>
          <a:p>
            <a:r>
              <a:rPr lang="en-US" dirty="0"/>
              <a:t>One of the oldest games in the world is chess, in which players move pieces around a checkered board.  Most experts agree that chess </a:t>
            </a:r>
          </a:p>
          <a:p>
            <a:r>
              <a:rPr lang="en-US" u="sng" dirty="0"/>
              <a:t>originated / attempted</a:t>
            </a:r>
            <a:r>
              <a:rPr lang="en-US" dirty="0"/>
              <a:t> in India over a thousand years ago.  There is, however, another theory that China is the birthplace of the </a:t>
            </a:r>
            <a:r>
              <a:rPr lang="en-US" u="sng" dirty="0"/>
              <a:t>weight / game</a:t>
            </a:r>
            <a:r>
              <a:rPr lang="en-US" dirty="0"/>
              <a:t>.  Wherever it was invented, chess gradually spread to the Middle East and southern Europe as well as to other </a:t>
            </a:r>
            <a:r>
              <a:rPr lang="en-US" u="sng" dirty="0"/>
              <a:t>hospitals / countries</a:t>
            </a:r>
            <a:r>
              <a:rPr lang="en-US" dirty="0"/>
              <a:t>, such as Russia.  It remains very popular around the </a:t>
            </a:r>
            <a:r>
              <a:rPr lang="en-US" u="sng" dirty="0"/>
              <a:t>world / box</a:t>
            </a:r>
            <a:r>
              <a:rPr lang="en-US" dirty="0"/>
              <a:t> today.</a:t>
            </a:r>
          </a:p>
          <a:p>
            <a:r>
              <a:rPr lang="en-US" dirty="0"/>
              <a:t>The rules of the modern game of chess were developed about five hundred years ago and dictate how the pieces can move.  Since then, chess tournaments have arisen with the purpose of determining a world chess </a:t>
            </a:r>
            <a:br>
              <a:rPr lang="en-US" dirty="0"/>
            </a:br>
            <a:r>
              <a:rPr lang="en-US" u="sng" dirty="0"/>
              <a:t>dinner / champion</a:t>
            </a:r>
            <a:r>
              <a:rPr lang="en-US" dirty="0"/>
              <a:t>.  In the last half of the 20th century, players from the former Soviet Union dominated the </a:t>
            </a:r>
            <a:r>
              <a:rPr lang="en-US" u="sng" dirty="0"/>
              <a:t>bridge / game</a:t>
            </a:r>
            <a:r>
              <a:rPr lang="en-US" dirty="0"/>
              <a:t>.  Many people were shocked in 1997 when a computer program beat the reigning world </a:t>
            </a:r>
            <a:r>
              <a:rPr lang="en-US" u="sng" dirty="0"/>
              <a:t>decision / champion</a:t>
            </a:r>
            <a:r>
              <a:rPr lang="en-US" dirty="0"/>
              <a:t>.  But there was much controversy surrounding the win, and the company that made the program disassembled it soon after the </a:t>
            </a:r>
            <a:r>
              <a:rPr lang="en-US" u="sng" dirty="0"/>
              <a:t>match / wheel</a:t>
            </a:r>
            <a:r>
              <a:rPr lang="en-US" dirty="0"/>
              <a:t>.</a:t>
            </a:r>
          </a:p>
          <a:p>
            <a:r>
              <a:rPr lang="en-US" dirty="0"/>
              <a:t> </a:t>
            </a:r>
          </a:p>
        </p:txBody>
      </p:sp>
      <p:sp>
        <p:nvSpPr>
          <p:cNvPr id="5" name="Rectangle 4"/>
          <p:cNvSpPr/>
          <p:nvPr/>
        </p:nvSpPr>
        <p:spPr>
          <a:xfrm>
            <a:off x="609600" y="685800"/>
            <a:ext cx="8077200" cy="646331"/>
          </a:xfrm>
          <a:prstGeom prst="rect">
            <a:avLst/>
          </a:prstGeom>
        </p:spPr>
        <p:txBody>
          <a:bodyPr wrap="square">
            <a:spAutoFit/>
          </a:bodyPr>
          <a:lstStyle/>
          <a:p>
            <a:r>
              <a:rPr lang="en-US" sz="3600" b="1" dirty="0">
                <a:solidFill>
                  <a:srgbClr val="800000"/>
                </a:solidFill>
                <a:latin typeface="Arial"/>
                <a:cs typeface="Arial"/>
              </a:rPr>
              <a:t>Passage Comprehension Example </a:t>
            </a:r>
            <a:r>
              <a:rPr lang="en-US" sz="3600" b="1" dirty="0" smtClean="0">
                <a:solidFill>
                  <a:srgbClr val="800000"/>
                </a:solidFill>
                <a:latin typeface="Arial"/>
                <a:cs typeface="Arial"/>
              </a:rPr>
              <a:t>2</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1284166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
            <a:ext cx="7239000" cy="1339009"/>
          </a:xfrm>
        </p:spPr>
        <p:txBody>
          <a:bodyPr>
            <a:noAutofit/>
          </a:bodyPr>
          <a:lstStyle/>
          <a:p>
            <a:r>
              <a:rPr lang="en-US" dirty="0" smtClean="0">
                <a:solidFill>
                  <a:srgbClr val="800000"/>
                </a:solidFill>
                <a:latin typeface="Arial"/>
                <a:cs typeface="Arial"/>
              </a:rPr>
              <a:t>Reading Component Items Are Easy for Everyone</a:t>
            </a:r>
            <a:endParaRPr lang="en-US" dirty="0">
              <a:solidFill>
                <a:srgbClr val="800000"/>
              </a:solidFill>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1051905076"/>
              </p:ext>
            </p:extLst>
          </p:nvPr>
        </p:nvGraphicFramePr>
        <p:xfrm>
          <a:off x="1524000" y="2209800"/>
          <a:ext cx="6019799" cy="3505199"/>
        </p:xfrm>
        <a:graphic>
          <a:graphicData uri="http://schemas.openxmlformats.org/drawingml/2006/table">
            <a:tbl>
              <a:tblPr firstRow="1" bandRow="1">
                <a:tableStyleId>{5C22544A-7EE6-4342-B048-85BDC9FD1C3A}</a:tableStyleId>
              </a:tblPr>
              <a:tblGrid>
                <a:gridCol w="3057895"/>
                <a:gridCol w="1480952"/>
                <a:gridCol w="1480952"/>
              </a:tblGrid>
              <a:tr h="1314449">
                <a:tc>
                  <a:txBody>
                    <a:bodyPr/>
                    <a:lstStyle/>
                    <a:p>
                      <a:pPr algn="ctr"/>
                      <a:r>
                        <a:rPr lang="en-US" sz="3600" dirty="0" smtClean="0"/>
                        <a:t>Components</a:t>
                      </a:r>
                      <a:endParaRPr lang="en-US" sz="3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7B"/>
                    </a:solidFill>
                  </a:tcPr>
                </a:tc>
                <a:tc>
                  <a:txBody>
                    <a:bodyPr/>
                    <a:lstStyle/>
                    <a:p>
                      <a:pPr algn="ctr"/>
                      <a:r>
                        <a:rPr lang="en-US" sz="3600" dirty="0" smtClean="0"/>
                        <a:t>Items</a:t>
                      </a:r>
                      <a:endParaRPr lang="en-US" sz="3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7B"/>
                    </a:solidFill>
                  </a:tcPr>
                </a:tc>
                <a:tc>
                  <a:txBody>
                    <a:bodyPr/>
                    <a:lstStyle/>
                    <a:p>
                      <a:pPr algn="ctr"/>
                      <a:r>
                        <a:rPr lang="en-US" sz="3600" dirty="0" smtClean="0"/>
                        <a:t>P+</a:t>
                      </a:r>
                      <a:endParaRPr lang="en-US" sz="3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7B"/>
                    </a:solidFill>
                  </a:tcPr>
                </a:tc>
              </a:tr>
              <a:tr h="730250">
                <a:tc>
                  <a:txBody>
                    <a:bodyPr/>
                    <a:lstStyle/>
                    <a:p>
                      <a:r>
                        <a:rPr lang="en-US" sz="3600" dirty="0" smtClean="0">
                          <a:solidFill>
                            <a:schemeClr val="tx1"/>
                          </a:solidFill>
                        </a:rPr>
                        <a:t>Vocabulary</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600" dirty="0" smtClean="0">
                          <a:solidFill>
                            <a:schemeClr val="tx1"/>
                          </a:solidFill>
                        </a:rPr>
                        <a:t>34</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600" dirty="0" smtClean="0">
                          <a:solidFill>
                            <a:schemeClr val="tx1"/>
                          </a:solidFill>
                        </a:rPr>
                        <a:t>97.4</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30250">
                <a:tc>
                  <a:txBody>
                    <a:bodyPr/>
                    <a:lstStyle/>
                    <a:p>
                      <a:r>
                        <a:rPr lang="en-US" sz="3600" dirty="0" smtClean="0">
                          <a:solidFill>
                            <a:schemeClr val="tx1"/>
                          </a:solidFill>
                        </a:rPr>
                        <a:t>Sentence</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600" dirty="0" smtClean="0">
                          <a:solidFill>
                            <a:schemeClr val="tx1"/>
                          </a:solidFill>
                        </a:rPr>
                        <a:t>22</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600" dirty="0" smtClean="0">
                          <a:solidFill>
                            <a:schemeClr val="tx1"/>
                          </a:solidFill>
                        </a:rPr>
                        <a:t>91.4</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30250">
                <a:tc>
                  <a:txBody>
                    <a:bodyPr/>
                    <a:lstStyle/>
                    <a:p>
                      <a:r>
                        <a:rPr lang="en-US" sz="3600" dirty="0" smtClean="0">
                          <a:solidFill>
                            <a:schemeClr val="tx1"/>
                          </a:solidFill>
                        </a:rPr>
                        <a:t>Passage (4)</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600" dirty="0" smtClean="0">
                          <a:solidFill>
                            <a:schemeClr val="tx1"/>
                          </a:solidFill>
                        </a:rPr>
                        <a:t>44</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600" dirty="0" smtClean="0">
                          <a:solidFill>
                            <a:schemeClr val="tx1"/>
                          </a:solidFill>
                        </a:rPr>
                        <a:t>92.7</a:t>
                      </a:r>
                      <a:endParaRPr lang="en-US" sz="36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23982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r>
              <a:rPr lang="en-US" sz="3600" dirty="0" smtClean="0">
                <a:solidFill>
                  <a:srgbClr val="800000"/>
                </a:solidFill>
                <a:latin typeface="Arial"/>
                <a:cs typeface="Arial"/>
              </a:rPr>
              <a:t>Average Timing for Reading Components</a:t>
            </a:r>
            <a:endParaRPr lang="en-US" sz="3600" dirty="0">
              <a:solidFill>
                <a:srgbClr val="800000"/>
              </a:solidFill>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4281150410"/>
              </p:ext>
            </p:extLst>
          </p:nvPr>
        </p:nvGraphicFramePr>
        <p:xfrm>
          <a:off x="990600" y="2286000"/>
          <a:ext cx="7054947" cy="4053840"/>
        </p:xfrm>
        <a:graphic>
          <a:graphicData uri="http://schemas.openxmlformats.org/drawingml/2006/table">
            <a:tbl>
              <a:tblPr firstRow="1" bandRow="1">
                <a:tableStyleId>{5C22544A-7EE6-4342-B048-85BDC9FD1C3A}</a:tableStyleId>
              </a:tblPr>
              <a:tblGrid>
                <a:gridCol w="2351649"/>
                <a:gridCol w="2351649"/>
                <a:gridCol w="2351649"/>
              </a:tblGrid>
              <a:tr h="547376">
                <a:tc>
                  <a:txBody>
                    <a:bodyPr/>
                    <a:lstStyle/>
                    <a:p>
                      <a:r>
                        <a:rPr lang="en-US" sz="3200" b="1" dirty="0" smtClean="0"/>
                        <a:t>Block</a:t>
                      </a:r>
                      <a:endParaRPr lang="en-US" sz="3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7B"/>
                    </a:solidFill>
                  </a:tcPr>
                </a:tc>
                <a:tc>
                  <a:txBody>
                    <a:bodyPr/>
                    <a:lstStyle/>
                    <a:p>
                      <a:pPr algn="ctr"/>
                      <a:r>
                        <a:rPr lang="en-US" sz="3200" b="1" dirty="0" smtClean="0"/>
                        <a:t>Mean (min)</a:t>
                      </a:r>
                      <a:endParaRPr lang="en-US" sz="3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7B"/>
                    </a:solidFill>
                  </a:tcPr>
                </a:tc>
                <a:tc>
                  <a:txBody>
                    <a:bodyPr/>
                    <a:lstStyle/>
                    <a:p>
                      <a:pPr algn="ctr"/>
                      <a:r>
                        <a:rPr lang="en-US" sz="3200" b="1" dirty="0" smtClean="0"/>
                        <a:t>SD</a:t>
                      </a:r>
                      <a:endParaRPr lang="en-US" sz="3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007B"/>
                    </a:solidFill>
                  </a:tcPr>
                </a:tc>
              </a:tr>
              <a:tr h="576018">
                <a:tc>
                  <a:txBody>
                    <a:bodyPr/>
                    <a:lstStyle/>
                    <a:p>
                      <a:r>
                        <a:rPr lang="en-US" sz="3200" dirty="0" smtClean="0">
                          <a:solidFill>
                            <a:schemeClr val="tx1"/>
                          </a:solidFill>
                        </a:rPr>
                        <a:t>Vocabulary</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1.62</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0.19</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6018">
                <a:tc>
                  <a:txBody>
                    <a:bodyPr/>
                    <a:lstStyle/>
                    <a:p>
                      <a:r>
                        <a:rPr lang="en-US" sz="3200" dirty="0" smtClean="0">
                          <a:solidFill>
                            <a:schemeClr val="tx1"/>
                          </a:solidFill>
                        </a:rPr>
                        <a:t>Sentence</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2.04</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0.32</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6018">
                <a:tc>
                  <a:txBody>
                    <a:bodyPr/>
                    <a:lstStyle/>
                    <a:p>
                      <a:r>
                        <a:rPr lang="en-US" sz="3200" dirty="0" smtClean="0">
                          <a:solidFill>
                            <a:schemeClr val="tx1"/>
                          </a:solidFill>
                        </a:rPr>
                        <a:t>Passage 1</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1.92</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0.32</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6018">
                <a:tc>
                  <a:txBody>
                    <a:bodyPr/>
                    <a:lstStyle/>
                    <a:p>
                      <a:r>
                        <a:rPr lang="en-US" sz="3200" dirty="0" smtClean="0">
                          <a:solidFill>
                            <a:schemeClr val="tx1"/>
                          </a:solidFill>
                        </a:rPr>
                        <a:t>Passage 2</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1.16</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0.20</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6018">
                <a:tc>
                  <a:txBody>
                    <a:bodyPr/>
                    <a:lstStyle/>
                    <a:p>
                      <a:r>
                        <a:rPr lang="en-US" sz="3200" dirty="0" smtClean="0">
                          <a:solidFill>
                            <a:schemeClr val="tx1"/>
                          </a:solidFill>
                        </a:rPr>
                        <a:t>Passage</a:t>
                      </a:r>
                      <a:r>
                        <a:rPr lang="en-US" sz="3200" baseline="0" dirty="0" smtClean="0">
                          <a:solidFill>
                            <a:schemeClr val="tx1"/>
                          </a:solidFill>
                        </a:rPr>
                        <a:t> 3</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0.97</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dirty="0" smtClean="0">
                          <a:solidFill>
                            <a:schemeClr val="tx1"/>
                          </a:solidFill>
                        </a:rPr>
                        <a:t>0.18</a:t>
                      </a:r>
                      <a:endParaRPr lang="en-US" sz="32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6018">
                <a:tc>
                  <a:txBody>
                    <a:bodyPr/>
                    <a:lstStyle/>
                    <a:p>
                      <a:r>
                        <a:rPr lang="en-US" sz="3200" b="1" dirty="0" smtClean="0">
                          <a:solidFill>
                            <a:schemeClr val="tx1"/>
                          </a:solidFill>
                        </a:rPr>
                        <a:t>Total</a:t>
                      </a:r>
                      <a:endParaRPr lang="en-US" sz="32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b="1" dirty="0" smtClean="0">
                          <a:solidFill>
                            <a:schemeClr val="tx1"/>
                          </a:solidFill>
                        </a:rPr>
                        <a:t>7.71</a:t>
                      </a:r>
                      <a:endParaRPr lang="en-US" sz="32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b="1" dirty="0" smtClean="0">
                          <a:solidFill>
                            <a:schemeClr val="tx1"/>
                          </a:solidFill>
                        </a:rPr>
                        <a:t>1.13</a:t>
                      </a:r>
                      <a:endParaRPr lang="en-US" sz="32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TextBox 2"/>
          <p:cNvSpPr txBox="1"/>
          <p:nvPr/>
        </p:nvSpPr>
        <p:spPr>
          <a:xfrm>
            <a:off x="866669" y="191346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629281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86600" cy="1295400"/>
          </a:xfrm>
        </p:spPr>
        <p:txBody>
          <a:bodyPr>
            <a:normAutofit fontScale="90000"/>
          </a:bodyPr>
          <a:lstStyle/>
          <a:p>
            <a:r>
              <a:rPr lang="en-US" sz="4000" dirty="0" smtClean="0">
                <a:solidFill>
                  <a:srgbClr val="800000"/>
                </a:solidFill>
                <a:latin typeface="Arial"/>
                <a:cs typeface="Arial"/>
              </a:rPr>
              <a:t>Reading Components Accuracy on the Literacy Scale</a:t>
            </a:r>
            <a:endParaRPr lang="en-US" sz="4000" dirty="0">
              <a:solidFill>
                <a:srgbClr val="800000"/>
              </a:solidFill>
              <a:latin typeface="Arial"/>
              <a:cs typeface="Arial"/>
            </a:endParaRPr>
          </a:p>
        </p:txBody>
      </p:sp>
      <p:graphicFrame>
        <p:nvGraphicFramePr>
          <p:cNvPr id="4" name="Chart 3"/>
          <p:cNvGraphicFramePr>
            <a:graphicFrameLocks/>
          </p:cNvGraphicFramePr>
          <p:nvPr>
            <p:extLst>
              <p:ext uri="{D42A27DB-BD31-4B8C-83A1-F6EECF244321}">
                <p14:modId xmlns:p14="http://schemas.microsoft.com/office/powerpoint/2010/main" val="4090326652"/>
              </p:ext>
            </p:extLst>
          </p:nvPr>
        </p:nvGraphicFramePr>
        <p:xfrm>
          <a:off x="762000" y="1447800"/>
          <a:ext cx="78486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94302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19200" y="0"/>
            <a:ext cx="67818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fontScale="975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800000"/>
                </a:solidFill>
                <a:effectLst>
                  <a:outerShdw blurRad="38100" dist="38100" dir="2700000" algn="tl">
                    <a:srgbClr val="C0C0C0"/>
                  </a:outerShdw>
                </a:effectLst>
                <a:uLnTx/>
                <a:uFillTx/>
                <a:latin typeface="Arial"/>
                <a:ea typeface="+mj-ea"/>
                <a:cs typeface="Arial"/>
              </a:rPr>
              <a:t>Reading Components Fluency on the Literacy Scale</a:t>
            </a:r>
            <a:endParaRPr kumimoji="0" lang="en-US" sz="3600" b="1" i="0" u="none" strike="noStrike" kern="0" cap="none" spc="0" normalizeH="0" baseline="0" noProof="0" dirty="0">
              <a:ln>
                <a:noFill/>
              </a:ln>
              <a:solidFill>
                <a:srgbClr val="800000"/>
              </a:solidFill>
              <a:effectLst>
                <a:outerShdw blurRad="38100" dist="38100" dir="2700000" algn="tl">
                  <a:srgbClr val="C0C0C0"/>
                </a:outerShdw>
              </a:effectLst>
              <a:uLnTx/>
              <a:uFillTx/>
              <a:latin typeface="Arial"/>
              <a:ea typeface="+mj-ea"/>
              <a:cs typeface="Arial"/>
            </a:endParaRPr>
          </a:p>
        </p:txBody>
      </p:sp>
      <p:graphicFrame>
        <p:nvGraphicFramePr>
          <p:cNvPr id="6" name="Chart 5"/>
          <p:cNvGraphicFramePr>
            <a:graphicFrameLocks/>
          </p:cNvGraphicFramePr>
          <p:nvPr>
            <p:extLst>
              <p:ext uri="{D42A27DB-BD31-4B8C-83A1-F6EECF244321}">
                <p14:modId xmlns:p14="http://schemas.microsoft.com/office/powerpoint/2010/main" val="220829737"/>
              </p:ext>
            </p:extLst>
          </p:nvPr>
        </p:nvGraphicFramePr>
        <p:xfrm>
          <a:off x="609600" y="1600200"/>
          <a:ext cx="80772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8006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86600" cy="1295400"/>
          </a:xfrm>
        </p:spPr>
        <p:txBody>
          <a:bodyPr>
            <a:normAutofit fontScale="90000"/>
          </a:bodyPr>
          <a:lstStyle/>
          <a:p>
            <a:r>
              <a:rPr lang="en-US" sz="4000" dirty="0" smtClean="0">
                <a:solidFill>
                  <a:srgbClr val="800000"/>
                </a:solidFill>
                <a:latin typeface="Arial"/>
                <a:cs typeface="Arial"/>
              </a:rPr>
              <a:t>Reading Components Accuracy on the Literacy Scale; different orthography</a:t>
            </a:r>
            <a:endParaRPr lang="en-US" sz="4000" dirty="0">
              <a:solidFill>
                <a:srgbClr val="800000"/>
              </a:solidFill>
              <a:latin typeface="Arial"/>
              <a:cs typeface="Arial"/>
            </a:endParaRPr>
          </a:p>
        </p:txBody>
      </p:sp>
      <p:graphicFrame>
        <p:nvGraphicFramePr>
          <p:cNvPr id="5" name="Chart 4"/>
          <p:cNvGraphicFramePr>
            <a:graphicFrameLocks/>
          </p:cNvGraphicFramePr>
          <p:nvPr>
            <p:extLst>
              <p:ext uri="{D42A27DB-BD31-4B8C-83A1-F6EECF244321}">
                <p14:modId xmlns:p14="http://schemas.microsoft.com/office/powerpoint/2010/main" val="2621855667"/>
              </p:ext>
            </p:extLst>
          </p:nvPr>
        </p:nvGraphicFramePr>
        <p:xfrm>
          <a:off x="381000" y="1752600"/>
          <a:ext cx="3886200"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4025431822"/>
              </p:ext>
            </p:extLst>
          </p:nvPr>
        </p:nvGraphicFramePr>
        <p:xfrm>
          <a:off x="4648200" y="1752600"/>
          <a:ext cx="41148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47593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19200" y="0"/>
            <a:ext cx="6781800"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fontScale="975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800000"/>
                </a:solidFill>
                <a:effectLst>
                  <a:outerShdw blurRad="38100" dist="38100" dir="2700000" algn="tl">
                    <a:srgbClr val="C0C0C0"/>
                  </a:outerShdw>
                </a:effectLst>
                <a:uLnTx/>
                <a:uFillTx/>
                <a:latin typeface="Arial"/>
                <a:ea typeface="+mj-ea"/>
                <a:cs typeface="Arial"/>
              </a:rPr>
              <a:t>Reading Components Fluency on the Literacy Scale</a:t>
            </a:r>
            <a:endParaRPr kumimoji="0" lang="en-US" sz="3600" b="1" i="0" u="none" strike="noStrike" kern="0" cap="none" spc="0" normalizeH="0" baseline="0" noProof="0" dirty="0">
              <a:ln>
                <a:noFill/>
              </a:ln>
              <a:solidFill>
                <a:srgbClr val="800000"/>
              </a:solidFill>
              <a:effectLst>
                <a:outerShdw blurRad="38100" dist="38100" dir="2700000" algn="tl">
                  <a:srgbClr val="C0C0C0"/>
                </a:outerShdw>
              </a:effectLst>
              <a:uLnTx/>
              <a:uFillTx/>
              <a:latin typeface="Arial"/>
              <a:ea typeface="+mj-ea"/>
              <a:cs typeface="Arial"/>
            </a:endParaRPr>
          </a:p>
        </p:txBody>
      </p:sp>
      <p:graphicFrame>
        <p:nvGraphicFramePr>
          <p:cNvPr id="4" name="Chart 3"/>
          <p:cNvGraphicFramePr>
            <a:graphicFrameLocks/>
          </p:cNvGraphicFramePr>
          <p:nvPr>
            <p:extLst>
              <p:ext uri="{D42A27DB-BD31-4B8C-83A1-F6EECF244321}">
                <p14:modId xmlns:p14="http://schemas.microsoft.com/office/powerpoint/2010/main" val="2283067196"/>
              </p:ext>
            </p:extLst>
          </p:nvPr>
        </p:nvGraphicFramePr>
        <p:xfrm>
          <a:off x="4876800" y="1905000"/>
          <a:ext cx="3886200" cy="4495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316002767"/>
              </p:ext>
            </p:extLst>
          </p:nvPr>
        </p:nvGraphicFramePr>
        <p:xfrm>
          <a:off x="457200" y="1905000"/>
          <a:ext cx="3962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31393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 Box 35"/>
          <p:cNvSpPr txBox="1">
            <a:spLocks noChangeArrowheads="1"/>
          </p:cNvSpPr>
          <p:nvPr/>
        </p:nvSpPr>
        <p:spPr bwMode="auto">
          <a:xfrm>
            <a:off x="4687462" y="5639369"/>
            <a:ext cx="1341438" cy="6477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rgbClr val="000090"/>
                </a:solidFill>
                <a:latin typeface="+mn-lt"/>
                <a:cs typeface="Times New Roman" pitchFamily="18" charset="0"/>
              </a:rPr>
              <a:t>NUMERACY</a:t>
            </a:r>
          </a:p>
          <a:p>
            <a:pPr algn="ctr"/>
            <a:r>
              <a:rPr lang="en-US" sz="1000" b="1" dirty="0">
                <a:solidFill>
                  <a:srgbClr val="000090"/>
                </a:solidFill>
                <a:latin typeface="+mn-lt"/>
                <a:cs typeface="Times New Roman" pitchFamily="18" charset="0"/>
              </a:rPr>
              <a:t>Stage 1 (9 tasks)</a:t>
            </a:r>
          </a:p>
          <a:p>
            <a:pPr algn="ctr"/>
            <a:r>
              <a:rPr lang="en-US" sz="1000" b="1" dirty="0">
                <a:solidFill>
                  <a:srgbClr val="000090"/>
                </a:solidFill>
                <a:latin typeface="+mn-lt"/>
                <a:cs typeface="Times New Roman" pitchFamily="18" charset="0"/>
              </a:rPr>
              <a:t>Stage 2 </a:t>
            </a:r>
            <a:r>
              <a:rPr lang="en-US" sz="1000" b="1" dirty="0" smtClean="0">
                <a:solidFill>
                  <a:srgbClr val="000090"/>
                </a:solidFill>
                <a:latin typeface="+mn-lt"/>
                <a:cs typeface="Times New Roman" pitchFamily="18" charset="0"/>
              </a:rPr>
              <a:t>(11 </a:t>
            </a:r>
            <a:r>
              <a:rPr lang="en-US" sz="1000" b="1" dirty="0">
                <a:solidFill>
                  <a:srgbClr val="000090"/>
                </a:solidFill>
                <a:latin typeface="+mn-lt"/>
                <a:cs typeface="Times New Roman" pitchFamily="18" charset="0"/>
              </a:rPr>
              <a:t>tasks)</a:t>
            </a:r>
            <a:endParaRPr lang="en-US" sz="1000" b="1" dirty="0">
              <a:solidFill>
                <a:srgbClr val="000090"/>
              </a:solidFill>
              <a:latin typeface="+mn-lt"/>
            </a:endParaRPr>
          </a:p>
          <a:p>
            <a:pPr algn="ctr" eaLnBrk="0" hangingPunct="0"/>
            <a:endParaRPr lang="en-US" sz="1200" b="1" dirty="0">
              <a:solidFill>
                <a:srgbClr val="000090"/>
              </a:solidFill>
              <a:latin typeface="+mn-lt"/>
            </a:endParaRPr>
          </a:p>
          <a:p>
            <a:pPr eaLnBrk="0" hangingPunct="0"/>
            <a:endParaRPr lang="en-US" sz="1200" b="1" dirty="0">
              <a:solidFill>
                <a:srgbClr val="000090"/>
              </a:solidFill>
              <a:latin typeface="+mn-lt"/>
            </a:endParaRPr>
          </a:p>
        </p:txBody>
      </p:sp>
      <p:sp>
        <p:nvSpPr>
          <p:cNvPr id="76" name="Text Box 36"/>
          <p:cNvSpPr txBox="1">
            <a:spLocks noChangeArrowheads="1"/>
          </p:cNvSpPr>
          <p:nvPr/>
        </p:nvSpPr>
        <p:spPr bwMode="auto">
          <a:xfrm>
            <a:off x="6074463" y="5666664"/>
            <a:ext cx="1319213" cy="6477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rgbClr val="000090"/>
                </a:solidFill>
                <a:latin typeface="+mn-lt"/>
                <a:cs typeface="Times New Roman" pitchFamily="18" charset="0"/>
              </a:rPr>
              <a:t>LITERACY</a:t>
            </a:r>
          </a:p>
          <a:p>
            <a:pPr algn="ctr"/>
            <a:r>
              <a:rPr lang="en-US" sz="1000" b="1" dirty="0">
                <a:solidFill>
                  <a:srgbClr val="000090"/>
                </a:solidFill>
                <a:latin typeface="+mn-lt"/>
                <a:cs typeface="Times New Roman" pitchFamily="18" charset="0"/>
              </a:rPr>
              <a:t>Stage 1 (9 tasks)</a:t>
            </a:r>
          </a:p>
          <a:p>
            <a:pPr algn="ctr"/>
            <a:r>
              <a:rPr lang="en-US" sz="1000" b="1" dirty="0">
                <a:solidFill>
                  <a:srgbClr val="000090"/>
                </a:solidFill>
                <a:latin typeface="+mn-lt"/>
                <a:cs typeface="Times New Roman" pitchFamily="18" charset="0"/>
              </a:rPr>
              <a:t>Stage 2 </a:t>
            </a:r>
            <a:r>
              <a:rPr lang="en-US" sz="1000" b="1" dirty="0" smtClean="0">
                <a:solidFill>
                  <a:srgbClr val="000090"/>
                </a:solidFill>
                <a:latin typeface="+mn-lt"/>
                <a:cs typeface="Times New Roman" pitchFamily="18" charset="0"/>
              </a:rPr>
              <a:t>(11 </a:t>
            </a:r>
            <a:r>
              <a:rPr lang="en-US" sz="1000" b="1" dirty="0">
                <a:solidFill>
                  <a:srgbClr val="000090"/>
                </a:solidFill>
                <a:latin typeface="+mn-lt"/>
                <a:cs typeface="Times New Roman" pitchFamily="18" charset="0"/>
              </a:rPr>
              <a:t>tasks)</a:t>
            </a:r>
            <a:endParaRPr lang="en-US" sz="1000" b="1" dirty="0">
              <a:solidFill>
                <a:srgbClr val="000090"/>
              </a:solidFill>
              <a:latin typeface="+mn-lt"/>
            </a:endParaRPr>
          </a:p>
          <a:p>
            <a:pPr algn="ctr" eaLnBrk="0" hangingPunct="0"/>
            <a:endParaRPr lang="en-US" sz="1200" b="1" dirty="0">
              <a:solidFill>
                <a:srgbClr val="000090"/>
              </a:solidFill>
              <a:latin typeface="+mn-lt"/>
            </a:endParaRPr>
          </a:p>
          <a:p>
            <a:pPr eaLnBrk="0" hangingPunct="0"/>
            <a:endParaRPr lang="en-US" sz="1200" b="1" dirty="0">
              <a:solidFill>
                <a:srgbClr val="000090"/>
              </a:solidFill>
              <a:latin typeface="+mn-lt"/>
            </a:endParaRPr>
          </a:p>
        </p:txBody>
      </p:sp>
      <p:sp>
        <p:nvSpPr>
          <p:cNvPr id="75" name="Text Box 37"/>
          <p:cNvSpPr txBox="1">
            <a:spLocks noChangeArrowheads="1"/>
          </p:cNvSpPr>
          <p:nvPr/>
        </p:nvSpPr>
        <p:spPr bwMode="auto">
          <a:xfrm>
            <a:off x="7412938" y="5658703"/>
            <a:ext cx="1265238" cy="6477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endParaRPr lang="en-US" sz="1200" b="1" dirty="0">
              <a:solidFill>
                <a:srgbClr val="000090"/>
              </a:solidFill>
              <a:latin typeface="+mn-lt"/>
              <a:cs typeface="Times New Roman" pitchFamily="18" charset="0"/>
            </a:endParaRPr>
          </a:p>
          <a:p>
            <a:pPr algn="ctr"/>
            <a:r>
              <a:rPr lang="en-US" sz="1200" b="1" dirty="0">
                <a:solidFill>
                  <a:srgbClr val="000090"/>
                </a:solidFill>
                <a:latin typeface="+mn-lt"/>
                <a:cs typeface="Times New Roman" pitchFamily="18" charset="0"/>
              </a:rPr>
              <a:t>PS in TRE</a:t>
            </a:r>
            <a:endParaRPr lang="en-US" sz="1200" b="1" dirty="0">
              <a:solidFill>
                <a:srgbClr val="000090"/>
              </a:solidFill>
              <a:latin typeface="+mn-lt"/>
            </a:endParaRPr>
          </a:p>
          <a:p>
            <a:pPr algn="ctr" eaLnBrk="0" hangingPunct="0"/>
            <a:endParaRPr lang="en-US" sz="1200" b="1" dirty="0">
              <a:solidFill>
                <a:srgbClr val="000090"/>
              </a:solidFill>
              <a:latin typeface="+mn-lt"/>
            </a:endParaRPr>
          </a:p>
          <a:p>
            <a:pPr eaLnBrk="0" hangingPunct="0"/>
            <a:endParaRPr lang="en-US" sz="1200" b="1" dirty="0">
              <a:solidFill>
                <a:srgbClr val="000090"/>
              </a:solidFill>
              <a:latin typeface="+mn-lt"/>
            </a:endParaRPr>
          </a:p>
        </p:txBody>
      </p:sp>
      <p:sp>
        <p:nvSpPr>
          <p:cNvPr id="73" name="Text Box 34"/>
          <p:cNvSpPr txBox="1">
            <a:spLocks noChangeArrowheads="1"/>
          </p:cNvSpPr>
          <p:nvPr/>
        </p:nvSpPr>
        <p:spPr bwMode="auto">
          <a:xfrm>
            <a:off x="7420900" y="4446327"/>
            <a:ext cx="1265238" cy="6477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endParaRPr lang="en-US" sz="1200" b="1" dirty="0">
              <a:solidFill>
                <a:srgbClr val="000090"/>
              </a:solidFill>
              <a:latin typeface="+mn-lt"/>
              <a:cs typeface="Times New Roman" pitchFamily="18" charset="0"/>
            </a:endParaRPr>
          </a:p>
          <a:p>
            <a:pPr algn="ctr"/>
            <a:r>
              <a:rPr lang="en-US" sz="1200" b="1" dirty="0">
                <a:solidFill>
                  <a:srgbClr val="000090"/>
                </a:solidFill>
                <a:latin typeface="+mn-lt"/>
                <a:cs typeface="Times New Roman" pitchFamily="18" charset="0"/>
              </a:rPr>
              <a:t>PS in TRE</a:t>
            </a:r>
            <a:endParaRPr lang="en-US" sz="1200" b="1" dirty="0">
              <a:solidFill>
                <a:srgbClr val="000090"/>
              </a:solidFill>
              <a:latin typeface="+mn-lt"/>
            </a:endParaRPr>
          </a:p>
          <a:p>
            <a:pPr algn="ctr" eaLnBrk="0" hangingPunct="0"/>
            <a:endParaRPr lang="en-US" sz="1200" b="1" dirty="0">
              <a:solidFill>
                <a:srgbClr val="000090"/>
              </a:solidFill>
              <a:latin typeface="+mn-lt"/>
            </a:endParaRPr>
          </a:p>
          <a:p>
            <a:pPr eaLnBrk="0" hangingPunct="0"/>
            <a:endParaRPr lang="en-US" sz="1200" b="1" dirty="0">
              <a:solidFill>
                <a:srgbClr val="000090"/>
              </a:solidFill>
              <a:latin typeface="+mn-lt"/>
            </a:endParaRPr>
          </a:p>
        </p:txBody>
      </p:sp>
      <p:sp>
        <p:nvSpPr>
          <p:cNvPr id="71" name="Text Box 33"/>
          <p:cNvSpPr txBox="1">
            <a:spLocks noChangeArrowheads="1"/>
          </p:cNvSpPr>
          <p:nvPr/>
        </p:nvSpPr>
        <p:spPr bwMode="auto">
          <a:xfrm>
            <a:off x="6080149" y="4452013"/>
            <a:ext cx="1319213" cy="6477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rgbClr val="000090"/>
                </a:solidFill>
                <a:latin typeface="+mn-lt"/>
                <a:cs typeface="Times New Roman" pitchFamily="18" charset="0"/>
              </a:rPr>
              <a:t>NUMERACY</a:t>
            </a:r>
          </a:p>
          <a:p>
            <a:pPr algn="ctr"/>
            <a:r>
              <a:rPr lang="en-US" sz="1000" b="1" dirty="0">
                <a:solidFill>
                  <a:srgbClr val="000090"/>
                </a:solidFill>
                <a:latin typeface="+mn-lt"/>
                <a:cs typeface="Times New Roman" pitchFamily="18" charset="0"/>
              </a:rPr>
              <a:t>Stage 1 (9 tasks)</a:t>
            </a:r>
          </a:p>
          <a:p>
            <a:pPr algn="ctr"/>
            <a:r>
              <a:rPr lang="en-US" sz="1000" b="1" dirty="0">
                <a:solidFill>
                  <a:srgbClr val="000090"/>
                </a:solidFill>
                <a:latin typeface="+mn-lt"/>
                <a:cs typeface="Times New Roman" pitchFamily="18" charset="0"/>
              </a:rPr>
              <a:t>Stage 2 </a:t>
            </a:r>
            <a:r>
              <a:rPr lang="en-US" sz="1000" b="1" dirty="0" smtClean="0">
                <a:solidFill>
                  <a:srgbClr val="000090"/>
                </a:solidFill>
                <a:latin typeface="+mn-lt"/>
                <a:cs typeface="Times New Roman" pitchFamily="18" charset="0"/>
              </a:rPr>
              <a:t>(11 </a:t>
            </a:r>
            <a:r>
              <a:rPr lang="en-US" sz="1000" b="1" dirty="0">
                <a:solidFill>
                  <a:srgbClr val="000090"/>
                </a:solidFill>
                <a:latin typeface="+mn-lt"/>
                <a:cs typeface="Times New Roman" pitchFamily="18" charset="0"/>
              </a:rPr>
              <a:t>tasks)</a:t>
            </a:r>
            <a:endParaRPr lang="en-US" sz="1000" b="1" dirty="0">
              <a:solidFill>
                <a:srgbClr val="000090"/>
              </a:solidFill>
              <a:latin typeface="+mn-lt"/>
            </a:endParaRPr>
          </a:p>
          <a:p>
            <a:pPr algn="ctr" eaLnBrk="0" hangingPunct="0"/>
            <a:endParaRPr lang="en-US" sz="1200" b="1" dirty="0">
              <a:solidFill>
                <a:srgbClr val="000090"/>
              </a:solidFill>
              <a:latin typeface="+mn-lt"/>
            </a:endParaRPr>
          </a:p>
          <a:p>
            <a:pPr eaLnBrk="0" hangingPunct="0"/>
            <a:endParaRPr lang="en-US" sz="1200" b="1" dirty="0">
              <a:solidFill>
                <a:srgbClr val="000090"/>
              </a:solidFill>
              <a:latin typeface="+mn-lt"/>
            </a:endParaRPr>
          </a:p>
        </p:txBody>
      </p:sp>
      <p:sp>
        <p:nvSpPr>
          <p:cNvPr id="69" name="Text Box 30"/>
          <p:cNvSpPr txBox="1">
            <a:spLocks noChangeArrowheads="1"/>
          </p:cNvSpPr>
          <p:nvPr/>
        </p:nvSpPr>
        <p:spPr bwMode="auto">
          <a:xfrm>
            <a:off x="4648200" y="4429125"/>
            <a:ext cx="1341438" cy="6477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rgbClr val="000090"/>
                </a:solidFill>
                <a:latin typeface="+mn-lt"/>
                <a:cs typeface="Times New Roman" pitchFamily="18" charset="0"/>
              </a:rPr>
              <a:t>LITERACY</a:t>
            </a:r>
          </a:p>
          <a:p>
            <a:pPr algn="ctr"/>
            <a:r>
              <a:rPr lang="en-US" sz="1000" b="1" dirty="0">
                <a:solidFill>
                  <a:srgbClr val="000090"/>
                </a:solidFill>
                <a:latin typeface="+mn-lt"/>
                <a:cs typeface="Times New Roman" pitchFamily="18" charset="0"/>
              </a:rPr>
              <a:t>Stage 1 (9 tasks)</a:t>
            </a:r>
          </a:p>
          <a:p>
            <a:pPr algn="ctr"/>
            <a:r>
              <a:rPr lang="en-US" sz="1000" b="1" dirty="0">
                <a:solidFill>
                  <a:srgbClr val="000090"/>
                </a:solidFill>
                <a:latin typeface="+mn-lt"/>
                <a:cs typeface="Times New Roman" pitchFamily="18" charset="0"/>
              </a:rPr>
              <a:t>Stage 2 </a:t>
            </a:r>
            <a:r>
              <a:rPr lang="en-US" sz="1000" b="1" dirty="0" smtClean="0">
                <a:solidFill>
                  <a:srgbClr val="000090"/>
                </a:solidFill>
                <a:latin typeface="+mn-lt"/>
                <a:cs typeface="Times New Roman" pitchFamily="18" charset="0"/>
              </a:rPr>
              <a:t>(11 </a:t>
            </a:r>
            <a:r>
              <a:rPr lang="en-US" sz="1000" b="1" dirty="0">
                <a:solidFill>
                  <a:srgbClr val="000090"/>
                </a:solidFill>
                <a:latin typeface="+mn-lt"/>
                <a:cs typeface="Times New Roman" pitchFamily="18" charset="0"/>
              </a:rPr>
              <a:t>tasks)</a:t>
            </a:r>
            <a:endParaRPr lang="en-US" sz="1000" b="1" dirty="0">
              <a:solidFill>
                <a:srgbClr val="000090"/>
              </a:solidFill>
              <a:latin typeface="+mn-lt"/>
            </a:endParaRPr>
          </a:p>
          <a:p>
            <a:pPr algn="ctr" eaLnBrk="0" hangingPunct="0"/>
            <a:endParaRPr lang="en-US" sz="1200" b="1" dirty="0">
              <a:solidFill>
                <a:srgbClr val="000090"/>
              </a:solidFill>
              <a:latin typeface="+mn-lt"/>
            </a:endParaRPr>
          </a:p>
          <a:p>
            <a:pPr eaLnBrk="0" hangingPunct="0"/>
            <a:endParaRPr lang="en-US" sz="1200" b="1" dirty="0">
              <a:solidFill>
                <a:srgbClr val="000090"/>
              </a:solidFill>
              <a:latin typeface="+mn-lt"/>
            </a:endParaRPr>
          </a:p>
        </p:txBody>
      </p:sp>
      <p:cxnSp>
        <p:nvCxnSpPr>
          <p:cNvPr id="21" name="Elbow Connector 20"/>
          <p:cNvCxnSpPr/>
          <p:nvPr/>
        </p:nvCxnSpPr>
        <p:spPr>
          <a:xfrm rot="5400000">
            <a:off x="2801938" y="1582737"/>
            <a:ext cx="1447800" cy="1787525"/>
          </a:xfrm>
          <a:prstGeom prst="bentConnector3">
            <a:avLst>
              <a:gd name="adj1" fmla="val 25940"/>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16200000" flipH="1">
            <a:off x="5181600" y="990600"/>
            <a:ext cx="762000" cy="2286000"/>
          </a:xfrm>
          <a:prstGeom prst="bentConnector3">
            <a:avLst>
              <a:gd name="adj1" fmla="val 50000"/>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23" name="Shape 22"/>
          <p:cNvCxnSpPr/>
          <p:nvPr/>
        </p:nvCxnSpPr>
        <p:spPr>
          <a:xfrm rot="10800000" flipV="1">
            <a:off x="2632075" y="2724150"/>
            <a:ext cx="3235325" cy="476250"/>
          </a:xfrm>
          <a:prstGeom prst="bentConnector2">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1852613" y="3733800"/>
            <a:ext cx="738187" cy="609600"/>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90800" y="3733800"/>
            <a:ext cx="831850" cy="619125"/>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590800" y="3733800"/>
            <a:ext cx="0" cy="1924903"/>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852612" y="4876800"/>
            <a:ext cx="661988" cy="762000"/>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632076" y="4876800"/>
            <a:ext cx="758823" cy="762002"/>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0800000" flipV="1">
            <a:off x="3390900" y="3562349"/>
            <a:ext cx="2476500" cy="2366963"/>
          </a:xfrm>
          <a:prstGeom prst="bentConnector3">
            <a:avLst>
              <a:gd name="adj1" fmla="val 5911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705600" y="2933700"/>
            <a:ext cx="0" cy="419100"/>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5063331" y="5391150"/>
            <a:ext cx="571500" cy="1588"/>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H="1">
            <a:off x="6412706" y="4041774"/>
            <a:ext cx="571500" cy="2698751"/>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6412707" y="4041775"/>
            <a:ext cx="571500" cy="2698751"/>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7762082" y="5391944"/>
            <a:ext cx="571500" cy="1587"/>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7104063" y="4733131"/>
            <a:ext cx="571500" cy="1316038"/>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31794" y="5105400"/>
            <a:ext cx="1" cy="571500"/>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731794" y="5105400"/>
            <a:ext cx="1316038" cy="571500"/>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rot="5400000">
            <a:off x="5684441" y="3436541"/>
            <a:ext cx="685800" cy="1356518"/>
          </a:xfrm>
          <a:prstGeom prst="bentConnector3">
            <a:avLst>
              <a:gd name="adj1" fmla="val 50000"/>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H="1">
            <a:off x="7033816" y="3443684"/>
            <a:ext cx="685800" cy="1342232"/>
          </a:xfrm>
          <a:prstGeom prst="bentConnector3">
            <a:avLst>
              <a:gd name="adj1" fmla="val 50000"/>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sp>
        <p:nvSpPr>
          <p:cNvPr id="41" name="AutoShape 18"/>
          <p:cNvSpPr>
            <a:spLocks noChangeAspect="1" noChangeArrowheads="1" noTextEdit="1"/>
          </p:cNvSpPr>
          <p:nvPr/>
        </p:nvSpPr>
        <p:spPr bwMode="auto">
          <a:xfrm>
            <a:off x="5334000" y="1905000"/>
            <a:ext cx="1371600" cy="304800"/>
          </a:xfrm>
          <a:prstGeom prst="rect">
            <a:avLst/>
          </a:prstGeom>
          <a:noFill/>
          <a:ln w="9525">
            <a:noFill/>
            <a:miter lim="800000"/>
            <a:headEnd/>
            <a:tailEnd/>
          </a:ln>
        </p:spPr>
        <p:txBody>
          <a:bodyPr/>
          <a:lstStyle/>
          <a:p>
            <a:pPr algn="r">
              <a:defRPr/>
            </a:pPr>
            <a:r>
              <a:rPr lang="en-US" sz="1200" dirty="0">
                <a:solidFill>
                  <a:schemeClr val="bg1"/>
                </a:solidFill>
              </a:rPr>
              <a:t> </a:t>
            </a:r>
            <a:endParaRPr lang="en-US" sz="1200" dirty="0">
              <a:solidFill>
                <a:schemeClr val="bg1"/>
              </a:solidFill>
              <a:latin typeface="Antique Olive Compact" pitchFamily="34" charset="0"/>
            </a:endParaRPr>
          </a:p>
        </p:txBody>
      </p:sp>
      <p:sp>
        <p:nvSpPr>
          <p:cNvPr id="42" name="AutoShape 18"/>
          <p:cNvSpPr>
            <a:spLocks noChangeAspect="1" noChangeArrowheads="1" noTextEdit="1"/>
          </p:cNvSpPr>
          <p:nvPr/>
        </p:nvSpPr>
        <p:spPr bwMode="auto">
          <a:xfrm>
            <a:off x="2590800" y="1905000"/>
            <a:ext cx="1371600" cy="457200"/>
          </a:xfrm>
          <a:prstGeom prst="rect">
            <a:avLst/>
          </a:prstGeom>
          <a:noFill/>
          <a:ln w="9525">
            <a:noFill/>
            <a:miter lim="800000"/>
            <a:headEnd/>
            <a:tailEnd/>
          </a:ln>
        </p:spPr>
        <p:txBody>
          <a:bodyPr/>
          <a:lstStyle/>
          <a:p>
            <a:pPr>
              <a:defRPr/>
            </a:pPr>
            <a:r>
              <a:rPr lang="en-US" sz="1200" dirty="0">
                <a:solidFill>
                  <a:srgbClr val="005D45"/>
                </a:solidFill>
              </a:rPr>
              <a:t> </a:t>
            </a:r>
            <a:r>
              <a:rPr lang="en-US" sz="1200" dirty="0" smtClean="0">
                <a:solidFill>
                  <a:srgbClr val="005D45"/>
                </a:solidFill>
              </a:rPr>
              <a:t>No computer experience</a:t>
            </a:r>
          </a:p>
          <a:p>
            <a:pPr>
              <a:defRPr/>
            </a:pPr>
            <a:r>
              <a:rPr lang="en-US" sz="1200" b="1" dirty="0" smtClean="0">
                <a:solidFill>
                  <a:srgbClr val="005D45"/>
                </a:solidFill>
              </a:rPr>
              <a:t>9.2%</a:t>
            </a:r>
            <a:endParaRPr lang="en-US" sz="1200" b="1" dirty="0">
              <a:solidFill>
                <a:srgbClr val="005D45"/>
              </a:solidFill>
            </a:endParaRPr>
          </a:p>
        </p:txBody>
      </p:sp>
      <p:sp>
        <p:nvSpPr>
          <p:cNvPr id="43" name="AutoShape 18"/>
          <p:cNvSpPr>
            <a:spLocks noChangeAspect="1" noChangeArrowheads="1" noTextEdit="1"/>
          </p:cNvSpPr>
          <p:nvPr/>
        </p:nvSpPr>
        <p:spPr bwMode="auto">
          <a:xfrm>
            <a:off x="4419600" y="1905000"/>
            <a:ext cx="1371600" cy="457200"/>
          </a:xfrm>
          <a:prstGeom prst="rect">
            <a:avLst/>
          </a:prstGeom>
          <a:noFill/>
          <a:ln w="9525">
            <a:noFill/>
            <a:miter lim="800000"/>
            <a:headEnd/>
            <a:tailEnd/>
          </a:ln>
        </p:spPr>
        <p:txBody>
          <a:bodyPr/>
          <a:lstStyle/>
          <a:p>
            <a:pPr algn="r">
              <a:defRPr/>
            </a:pPr>
            <a:r>
              <a:rPr lang="en-US" sz="1200" dirty="0">
                <a:solidFill>
                  <a:srgbClr val="003300"/>
                </a:solidFill>
              </a:rPr>
              <a:t> </a:t>
            </a:r>
            <a:r>
              <a:rPr lang="en-US" sz="1200" dirty="0" smtClean="0">
                <a:solidFill>
                  <a:srgbClr val="003300"/>
                </a:solidFill>
              </a:rPr>
              <a:t>Some computer experience</a:t>
            </a:r>
          </a:p>
          <a:p>
            <a:pPr algn="r">
              <a:defRPr/>
            </a:pPr>
            <a:r>
              <a:rPr lang="en-US" sz="1200" b="1" dirty="0" smtClean="0">
                <a:solidFill>
                  <a:srgbClr val="003300"/>
                </a:solidFill>
              </a:rPr>
              <a:t>87.2%</a:t>
            </a:r>
            <a:endParaRPr lang="en-US" sz="1200" b="1" dirty="0">
              <a:solidFill>
                <a:srgbClr val="003300"/>
              </a:solidFill>
            </a:endParaRPr>
          </a:p>
        </p:txBody>
      </p:sp>
      <p:sp>
        <p:nvSpPr>
          <p:cNvPr id="44" name="AutoShape 18"/>
          <p:cNvSpPr>
            <a:spLocks noChangeAspect="1" noChangeArrowheads="1" noTextEdit="1"/>
          </p:cNvSpPr>
          <p:nvPr/>
        </p:nvSpPr>
        <p:spPr bwMode="auto">
          <a:xfrm>
            <a:off x="4038600" y="2514600"/>
            <a:ext cx="609600" cy="304800"/>
          </a:xfrm>
          <a:prstGeom prst="rect">
            <a:avLst/>
          </a:prstGeom>
          <a:noFill/>
          <a:ln w="9525">
            <a:noFill/>
            <a:miter lim="800000"/>
            <a:headEnd/>
            <a:tailEnd/>
          </a:ln>
        </p:spPr>
        <p:txBody>
          <a:bodyPr/>
          <a:lstStyle/>
          <a:p>
            <a:pPr>
              <a:defRPr/>
            </a:pPr>
            <a:r>
              <a:rPr lang="en-US" sz="1200" dirty="0" smtClean="0">
                <a:solidFill>
                  <a:srgbClr val="003300"/>
                </a:solidFill>
              </a:rPr>
              <a:t>Fail</a:t>
            </a:r>
          </a:p>
          <a:p>
            <a:pPr>
              <a:defRPr/>
            </a:pPr>
            <a:r>
              <a:rPr lang="en-US" sz="1200" b="1" dirty="0" smtClean="0">
                <a:solidFill>
                  <a:srgbClr val="003300"/>
                </a:solidFill>
              </a:rPr>
              <a:t>4.1%</a:t>
            </a:r>
            <a:endParaRPr lang="en-US" sz="1200" b="1" dirty="0">
              <a:solidFill>
                <a:srgbClr val="003300"/>
              </a:solidFill>
            </a:endParaRPr>
          </a:p>
        </p:txBody>
      </p:sp>
      <p:sp>
        <p:nvSpPr>
          <p:cNvPr id="45" name="AutoShape 18"/>
          <p:cNvSpPr>
            <a:spLocks noChangeAspect="1" noChangeArrowheads="1" noTextEdit="1"/>
          </p:cNvSpPr>
          <p:nvPr/>
        </p:nvSpPr>
        <p:spPr bwMode="auto">
          <a:xfrm>
            <a:off x="2590800" y="4876800"/>
            <a:ext cx="685800" cy="457200"/>
          </a:xfrm>
          <a:prstGeom prst="rect">
            <a:avLst/>
          </a:prstGeom>
          <a:noFill/>
          <a:ln w="9525">
            <a:noFill/>
            <a:miter lim="800000"/>
            <a:headEnd/>
            <a:tailEnd/>
          </a:ln>
        </p:spPr>
        <p:txBody>
          <a:bodyPr/>
          <a:lstStyle/>
          <a:p>
            <a:pPr>
              <a:defRPr/>
            </a:pPr>
            <a:r>
              <a:rPr lang="en-US" sz="1200" dirty="0" smtClean="0">
                <a:solidFill>
                  <a:schemeClr val="accent6">
                    <a:lumMod val="50000"/>
                  </a:schemeClr>
                </a:solidFill>
              </a:rPr>
              <a:t>Fail</a:t>
            </a:r>
          </a:p>
        </p:txBody>
      </p:sp>
      <p:sp>
        <p:nvSpPr>
          <p:cNvPr id="46" name="AutoShape 18"/>
          <p:cNvSpPr>
            <a:spLocks noChangeAspect="1" noChangeArrowheads="1" noTextEdit="1"/>
          </p:cNvSpPr>
          <p:nvPr/>
        </p:nvSpPr>
        <p:spPr bwMode="auto">
          <a:xfrm>
            <a:off x="4343400" y="3577589"/>
            <a:ext cx="609600" cy="304800"/>
          </a:xfrm>
          <a:prstGeom prst="rect">
            <a:avLst/>
          </a:prstGeom>
          <a:noFill/>
          <a:ln w="9525">
            <a:noFill/>
            <a:miter lim="800000"/>
            <a:headEnd/>
            <a:tailEnd/>
          </a:ln>
        </p:spPr>
        <p:txBody>
          <a:bodyPr/>
          <a:lstStyle/>
          <a:p>
            <a:pPr>
              <a:defRPr/>
            </a:pPr>
            <a:r>
              <a:rPr lang="en-US" sz="1200" dirty="0" smtClean="0">
                <a:solidFill>
                  <a:schemeClr val="accent6">
                    <a:lumMod val="50000"/>
                  </a:schemeClr>
                </a:solidFill>
              </a:rPr>
              <a:t>Fail</a:t>
            </a:r>
          </a:p>
        </p:txBody>
      </p:sp>
      <p:sp>
        <p:nvSpPr>
          <p:cNvPr id="47" name="AutoShape 18"/>
          <p:cNvSpPr>
            <a:spLocks noChangeAspect="1" noChangeArrowheads="1" noTextEdit="1"/>
          </p:cNvSpPr>
          <p:nvPr/>
        </p:nvSpPr>
        <p:spPr bwMode="auto">
          <a:xfrm>
            <a:off x="3001831" y="3810000"/>
            <a:ext cx="762000" cy="304800"/>
          </a:xfrm>
          <a:prstGeom prst="rect">
            <a:avLst/>
          </a:prstGeom>
          <a:noFill/>
          <a:ln w="9525">
            <a:noFill/>
            <a:miter lim="800000"/>
            <a:headEnd/>
            <a:tailEnd/>
          </a:ln>
        </p:spPr>
        <p:txBody>
          <a:bodyPr/>
          <a:lstStyle/>
          <a:p>
            <a:pPr>
              <a:defRPr/>
            </a:pPr>
            <a:r>
              <a:rPr lang="en-US" sz="1200" dirty="0" smtClean="0">
                <a:solidFill>
                  <a:schemeClr val="accent6">
                    <a:lumMod val="50000"/>
                  </a:schemeClr>
                </a:solidFill>
              </a:rPr>
              <a:t>Pass</a:t>
            </a:r>
          </a:p>
        </p:txBody>
      </p:sp>
      <p:sp>
        <p:nvSpPr>
          <p:cNvPr id="48" name="AutoShape 18"/>
          <p:cNvSpPr>
            <a:spLocks noChangeAspect="1" noChangeArrowheads="1" noTextEdit="1"/>
          </p:cNvSpPr>
          <p:nvPr/>
        </p:nvSpPr>
        <p:spPr bwMode="auto">
          <a:xfrm>
            <a:off x="1447800" y="3810000"/>
            <a:ext cx="685800" cy="304800"/>
          </a:xfrm>
          <a:prstGeom prst="rect">
            <a:avLst/>
          </a:prstGeom>
          <a:noFill/>
          <a:ln w="9525">
            <a:noFill/>
            <a:miter lim="800000"/>
            <a:headEnd/>
            <a:tailEnd/>
          </a:ln>
        </p:spPr>
        <p:txBody>
          <a:bodyPr/>
          <a:lstStyle/>
          <a:p>
            <a:pPr>
              <a:defRPr/>
            </a:pPr>
            <a:r>
              <a:rPr lang="en-US" sz="1200" dirty="0" smtClean="0">
                <a:solidFill>
                  <a:schemeClr val="accent6">
                    <a:lumMod val="50000"/>
                  </a:schemeClr>
                </a:solidFill>
              </a:rPr>
              <a:t>Pass</a:t>
            </a:r>
          </a:p>
        </p:txBody>
      </p:sp>
      <p:sp>
        <p:nvSpPr>
          <p:cNvPr id="49" name="AutoShape 18"/>
          <p:cNvSpPr>
            <a:spLocks noChangeAspect="1" noChangeArrowheads="1" noTextEdit="1"/>
          </p:cNvSpPr>
          <p:nvPr/>
        </p:nvSpPr>
        <p:spPr bwMode="auto">
          <a:xfrm>
            <a:off x="6629400" y="3886200"/>
            <a:ext cx="533400" cy="304800"/>
          </a:xfrm>
          <a:prstGeom prst="rect">
            <a:avLst/>
          </a:prstGeom>
          <a:noFill/>
          <a:ln w="9525">
            <a:noFill/>
            <a:miter lim="800000"/>
            <a:headEnd/>
            <a:tailEnd/>
          </a:ln>
        </p:spPr>
        <p:txBody>
          <a:bodyPr/>
          <a:lstStyle/>
          <a:p>
            <a:pPr>
              <a:defRPr/>
            </a:pPr>
            <a:r>
              <a:rPr lang="en-US" sz="1200" dirty="0" smtClean="0">
                <a:solidFill>
                  <a:srgbClr val="000090"/>
                </a:solidFill>
              </a:rPr>
              <a:t>Pass</a:t>
            </a:r>
            <a:endParaRPr lang="en-US" sz="1200" dirty="0">
              <a:solidFill>
                <a:srgbClr val="000090"/>
              </a:solidFill>
            </a:endParaRPr>
          </a:p>
        </p:txBody>
      </p:sp>
      <p:sp>
        <p:nvSpPr>
          <p:cNvPr id="50" name="AutoShape 18"/>
          <p:cNvSpPr>
            <a:spLocks noChangeAspect="1" noChangeArrowheads="1" noTextEdit="1"/>
          </p:cNvSpPr>
          <p:nvPr/>
        </p:nvSpPr>
        <p:spPr bwMode="auto">
          <a:xfrm>
            <a:off x="6705600" y="3047999"/>
            <a:ext cx="1219200" cy="566057"/>
          </a:xfrm>
          <a:prstGeom prst="rect">
            <a:avLst/>
          </a:prstGeom>
          <a:noFill/>
          <a:ln w="9525">
            <a:noFill/>
            <a:miter lim="800000"/>
            <a:headEnd/>
            <a:tailEnd/>
          </a:ln>
        </p:spPr>
        <p:txBody>
          <a:bodyPr/>
          <a:lstStyle/>
          <a:p>
            <a:pPr>
              <a:defRPr/>
            </a:pPr>
            <a:r>
              <a:rPr lang="en-US" sz="1200" dirty="0" smtClean="0">
                <a:solidFill>
                  <a:srgbClr val="000090"/>
                </a:solidFill>
              </a:rPr>
              <a:t>Pass </a:t>
            </a:r>
            <a:r>
              <a:rPr lang="en-US" sz="1200" b="1" dirty="0" smtClean="0">
                <a:solidFill>
                  <a:srgbClr val="000090"/>
                </a:solidFill>
              </a:rPr>
              <a:t>72.8%</a:t>
            </a:r>
            <a:endParaRPr lang="en-US" sz="1200" b="1" dirty="0">
              <a:solidFill>
                <a:srgbClr val="000090"/>
              </a:solidFill>
            </a:endParaRPr>
          </a:p>
        </p:txBody>
      </p:sp>
      <p:cxnSp>
        <p:nvCxnSpPr>
          <p:cNvPr id="56" name="Straight Arrow Connector 55"/>
          <p:cNvCxnSpPr/>
          <p:nvPr/>
        </p:nvCxnSpPr>
        <p:spPr>
          <a:xfrm flipH="1">
            <a:off x="6697683" y="3771900"/>
            <a:ext cx="7917" cy="705097"/>
          </a:xfrm>
          <a:prstGeom prst="straightConnector1">
            <a:avLst/>
          </a:prstGeom>
          <a:ln>
            <a:solidFill>
              <a:srgbClr val="000090"/>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0" y="2438400"/>
            <a:ext cx="1143000" cy="646331"/>
          </a:xfrm>
          <a:prstGeom prst="rect">
            <a:avLst/>
          </a:prstGeom>
          <a:noFill/>
        </p:spPr>
        <p:txBody>
          <a:bodyPr wrap="square" rtlCol="0">
            <a:spAutoFit/>
          </a:bodyPr>
          <a:lstStyle/>
          <a:p>
            <a:r>
              <a:rPr lang="en-US" dirty="0" smtClean="0">
                <a:solidFill>
                  <a:schemeClr val="accent6">
                    <a:lumMod val="50000"/>
                  </a:schemeClr>
                </a:solidFill>
              </a:rPr>
              <a:t>Paper Branch</a:t>
            </a:r>
            <a:endParaRPr lang="en-US" dirty="0">
              <a:solidFill>
                <a:schemeClr val="accent6">
                  <a:lumMod val="50000"/>
                </a:schemeClr>
              </a:solidFill>
            </a:endParaRPr>
          </a:p>
        </p:txBody>
      </p:sp>
      <p:sp>
        <p:nvSpPr>
          <p:cNvPr id="59" name="TextBox 58"/>
          <p:cNvSpPr txBox="1"/>
          <p:nvPr/>
        </p:nvSpPr>
        <p:spPr>
          <a:xfrm>
            <a:off x="7848600" y="2438400"/>
            <a:ext cx="1295400" cy="646331"/>
          </a:xfrm>
          <a:prstGeom prst="rect">
            <a:avLst/>
          </a:prstGeom>
          <a:noFill/>
        </p:spPr>
        <p:txBody>
          <a:bodyPr wrap="square" rtlCol="0">
            <a:spAutoFit/>
          </a:bodyPr>
          <a:lstStyle/>
          <a:p>
            <a:r>
              <a:rPr lang="en-US" dirty="0" smtClean="0">
                <a:solidFill>
                  <a:srgbClr val="000090"/>
                </a:solidFill>
              </a:rPr>
              <a:t>Computer</a:t>
            </a:r>
            <a:r>
              <a:rPr lang="en-US" dirty="0" smtClean="0">
                <a:solidFill>
                  <a:schemeClr val="bg1"/>
                </a:solidFill>
              </a:rPr>
              <a:t> </a:t>
            </a:r>
            <a:r>
              <a:rPr lang="en-US" dirty="0" smtClean="0">
                <a:solidFill>
                  <a:srgbClr val="000090"/>
                </a:solidFill>
              </a:rPr>
              <a:t>Branch</a:t>
            </a:r>
            <a:endParaRPr lang="en-US" dirty="0">
              <a:solidFill>
                <a:srgbClr val="000090"/>
              </a:solidFill>
            </a:endParaRPr>
          </a:p>
        </p:txBody>
      </p:sp>
      <p:cxnSp>
        <p:nvCxnSpPr>
          <p:cNvPr id="53" name="Elbow Connector 52"/>
          <p:cNvCxnSpPr>
            <a:stCxn id="43" idx="3"/>
          </p:cNvCxnSpPr>
          <p:nvPr/>
        </p:nvCxnSpPr>
        <p:spPr bwMode="auto">
          <a:xfrm flipH="1">
            <a:off x="3276600" y="2133600"/>
            <a:ext cx="2514600" cy="1295400"/>
          </a:xfrm>
          <a:prstGeom prst="bentConnector3">
            <a:avLst>
              <a:gd name="adj1" fmla="val 678"/>
            </a:avLst>
          </a:prstGeom>
          <a:solidFill>
            <a:schemeClr val="accent1"/>
          </a:solidFill>
          <a:ln w="15875" cap="flat" cmpd="sng" algn="ctr">
            <a:solidFill>
              <a:schemeClr val="accent6">
                <a:lumMod val="50000"/>
              </a:schemeClr>
            </a:solidFill>
            <a:prstDash val="dash"/>
            <a:round/>
            <a:headEnd type="none" w="med" len="med"/>
            <a:tailEnd type="arrow"/>
          </a:ln>
          <a:effectLst/>
        </p:spPr>
      </p:cxnSp>
      <p:sp>
        <p:nvSpPr>
          <p:cNvPr id="61" name="AutoShape 18"/>
          <p:cNvSpPr>
            <a:spLocks noChangeAspect="1" noChangeArrowheads="1" noTextEdit="1"/>
          </p:cNvSpPr>
          <p:nvPr/>
        </p:nvSpPr>
        <p:spPr bwMode="auto">
          <a:xfrm>
            <a:off x="3438896" y="3200400"/>
            <a:ext cx="1371600" cy="457200"/>
          </a:xfrm>
          <a:prstGeom prst="rect">
            <a:avLst/>
          </a:prstGeom>
          <a:noFill/>
          <a:ln w="9525">
            <a:noFill/>
            <a:miter lim="800000"/>
            <a:headEnd/>
            <a:tailEnd/>
          </a:ln>
        </p:spPr>
        <p:txBody>
          <a:bodyPr/>
          <a:lstStyle/>
          <a:p>
            <a:pPr>
              <a:defRPr/>
            </a:pPr>
            <a:r>
              <a:rPr lang="en-US" sz="1200" dirty="0">
                <a:solidFill>
                  <a:srgbClr val="003300"/>
                </a:solidFill>
              </a:rPr>
              <a:t> </a:t>
            </a:r>
            <a:r>
              <a:rPr lang="en-US" sz="1200" dirty="0" smtClean="0">
                <a:solidFill>
                  <a:srgbClr val="003300"/>
                </a:solidFill>
              </a:rPr>
              <a:t>Refused CBA</a:t>
            </a:r>
          </a:p>
          <a:p>
            <a:pPr>
              <a:defRPr/>
            </a:pPr>
            <a:r>
              <a:rPr lang="en-US" sz="1200" b="1" dirty="0" smtClean="0">
                <a:solidFill>
                  <a:srgbClr val="003300"/>
                </a:solidFill>
              </a:rPr>
              <a:t>10.2%</a:t>
            </a:r>
            <a:endParaRPr lang="en-US" sz="1200" b="1" dirty="0">
              <a:solidFill>
                <a:srgbClr val="003300"/>
              </a:solidFill>
            </a:endParaRPr>
          </a:p>
        </p:txBody>
      </p:sp>
      <p:cxnSp>
        <p:nvCxnSpPr>
          <p:cNvPr id="66" name="Straight Arrow Connector 65"/>
          <p:cNvCxnSpPr/>
          <p:nvPr/>
        </p:nvCxnSpPr>
        <p:spPr bwMode="auto">
          <a:xfrm flipV="1">
            <a:off x="5638800" y="1389414"/>
            <a:ext cx="1545771" cy="20286"/>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70" name="TextBox 69"/>
          <p:cNvSpPr txBox="1"/>
          <p:nvPr/>
        </p:nvSpPr>
        <p:spPr>
          <a:xfrm>
            <a:off x="7239000" y="1219200"/>
            <a:ext cx="1567632" cy="461665"/>
          </a:xfrm>
          <a:prstGeom prst="rect">
            <a:avLst/>
          </a:prstGeom>
          <a:noFill/>
        </p:spPr>
        <p:txBody>
          <a:bodyPr wrap="none" rtlCol="0">
            <a:spAutoFit/>
          </a:bodyPr>
          <a:lstStyle/>
          <a:p>
            <a:r>
              <a:rPr lang="en-US" sz="1200" b="1" dirty="0" smtClean="0">
                <a:solidFill>
                  <a:srgbClr val="FF0000"/>
                </a:solidFill>
              </a:rPr>
              <a:t>1.9% (Missing BQ and </a:t>
            </a:r>
          </a:p>
          <a:p>
            <a:r>
              <a:rPr lang="en-US" sz="1200" b="1" dirty="0" smtClean="0">
                <a:solidFill>
                  <a:srgbClr val="FF0000"/>
                </a:solidFill>
              </a:rPr>
              <a:t>          cognitive data)</a:t>
            </a:r>
            <a:endParaRPr lang="en-US" sz="1200" b="1" dirty="0">
              <a:solidFill>
                <a:srgbClr val="FF0000"/>
              </a:solidFill>
            </a:endParaRPr>
          </a:p>
        </p:txBody>
      </p:sp>
      <p:cxnSp>
        <p:nvCxnSpPr>
          <p:cNvPr id="72" name="Straight Arrow Connector 71"/>
          <p:cNvCxnSpPr/>
          <p:nvPr/>
        </p:nvCxnSpPr>
        <p:spPr bwMode="auto">
          <a:xfrm flipV="1">
            <a:off x="4419600" y="1911927"/>
            <a:ext cx="2764971" cy="13360"/>
          </a:xfrm>
          <a:prstGeom prst="straightConnector1">
            <a:avLst/>
          </a:prstGeom>
          <a:solidFill>
            <a:schemeClr val="accent1"/>
          </a:solidFill>
          <a:ln w="9525" cap="flat" cmpd="sng" algn="ctr">
            <a:solidFill>
              <a:srgbClr val="FF9900"/>
            </a:solidFill>
            <a:prstDash val="solid"/>
            <a:round/>
            <a:headEnd type="none" w="med" len="med"/>
            <a:tailEnd type="arrow"/>
          </a:ln>
          <a:effectLst/>
        </p:spPr>
      </p:cxnSp>
      <p:sp>
        <p:nvSpPr>
          <p:cNvPr id="74" name="TextBox 73"/>
          <p:cNvSpPr txBox="1"/>
          <p:nvPr/>
        </p:nvSpPr>
        <p:spPr>
          <a:xfrm>
            <a:off x="7239000" y="1752600"/>
            <a:ext cx="1678539" cy="461665"/>
          </a:xfrm>
          <a:prstGeom prst="rect">
            <a:avLst/>
          </a:prstGeom>
          <a:noFill/>
        </p:spPr>
        <p:txBody>
          <a:bodyPr wrap="none" rtlCol="0">
            <a:spAutoFit/>
          </a:bodyPr>
          <a:lstStyle/>
          <a:p>
            <a:r>
              <a:rPr lang="en-US" sz="1200" b="1" dirty="0" smtClean="0">
                <a:solidFill>
                  <a:srgbClr val="FF9900"/>
                </a:solidFill>
              </a:rPr>
              <a:t>1.7% (Missing cognitive </a:t>
            </a:r>
          </a:p>
          <a:p>
            <a:r>
              <a:rPr lang="en-US" sz="1200" b="1" dirty="0" smtClean="0">
                <a:solidFill>
                  <a:srgbClr val="FF9900"/>
                </a:solidFill>
              </a:rPr>
              <a:t>          data)</a:t>
            </a:r>
            <a:endParaRPr lang="en-US" sz="1200" b="1" dirty="0">
              <a:solidFill>
                <a:srgbClr val="FF9900"/>
              </a:solidFill>
            </a:endParaRPr>
          </a:p>
        </p:txBody>
      </p:sp>
      <p:sp>
        <p:nvSpPr>
          <p:cNvPr id="65" name="Text Box 16"/>
          <p:cNvSpPr txBox="1">
            <a:spLocks noChangeArrowheads="1"/>
          </p:cNvSpPr>
          <p:nvPr/>
        </p:nvSpPr>
        <p:spPr bwMode="auto">
          <a:xfrm>
            <a:off x="3200400" y="1066800"/>
            <a:ext cx="2438400" cy="6858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b="1" dirty="0">
                <a:solidFill>
                  <a:srgbClr val="000090"/>
                </a:solidFill>
                <a:latin typeface="+mn-lt"/>
                <a:cs typeface="Times New Roman" pitchFamily="18" charset="0"/>
              </a:rPr>
              <a:t>ICT use from BQ</a:t>
            </a:r>
          </a:p>
        </p:txBody>
      </p:sp>
      <p:sp>
        <p:nvSpPr>
          <p:cNvPr id="67" name="Text Box 27"/>
          <p:cNvSpPr txBox="1">
            <a:spLocks noChangeArrowheads="1"/>
          </p:cNvSpPr>
          <p:nvPr/>
        </p:nvSpPr>
        <p:spPr bwMode="auto">
          <a:xfrm>
            <a:off x="5867400" y="2514600"/>
            <a:ext cx="1676400" cy="4191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rgbClr val="000090"/>
                </a:solidFill>
                <a:latin typeface="+mn-lt"/>
                <a:cs typeface="Times New Roman" pitchFamily="18" charset="0"/>
              </a:rPr>
              <a:t>CBA-Core</a:t>
            </a:r>
          </a:p>
          <a:p>
            <a:pPr algn="ctr"/>
            <a:r>
              <a:rPr lang="en-US" sz="1200" b="1" dirty="0">
                <a:solidFill>
                  <a:srgbClr val="000090"/>
                </a:solidFill>
                <a:latin typeface="+mn-lt"/>
                <a:cs typeface="Times New Roman" pitchFamily="18" charset="0"/>
              </a:rPr>
              <a:t>Stage 1: ICT</a:t>
            </a:r>
            <a:endParaRPr lang="en-US" sz="1200" b="1" dirty="0">
              <a:solidFill>
                <a:srgbClr val="000090"/>
              </a:solidFill>
              <a:latin typeface="+mn-lt"/>
            </a:endParaRPr>
          </a:p>
          <a:p>
            <a:pPr eaLnBrk="0" hangingPunct="0"/>
            <a:endParaRPr lang="en-US" sz="1200" b="1" dirty="0">
              <a:solidFill>
                <a:srgbClr val="000090"/>
              </a:solidFill>
              <a:latin typeface="+mn-lt"/>
            </a:endParaRPr>
          </a:p>
        </p:txBody>
      </p:sp>
      <p:sp>
        <p:nvSpPr>
          <p:cNvPr id="68" name="Text Box 27"/>
          <p:cNvSpPr txBox="1">
            <a:spLocks noChangeArrowheads="1"/>
          </p:cNvSpPr>
          <p:nvPr/>
        </p:nvSpPr>
        <p:spPr bwMode="auto">
          <a:xfrm>
            <a:off x="5867400" y="3352800"/>
            <a:ext cx="1676400" cy="4191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rgbClr val="000090"/>
                </a:solidFill>
                <a:latin typeface="+mn-lt"/>
                <a:cs typeface="Times New Roman" pitchFamily="18" charset="0"/>
              </a:rPr>
              <a:t>CBA-Core</a:t>
            </a:r>
          </a:p>
          <a:p>
            <a:pPr algn="ctr"/>
            <a:r>
              <a:rPr lang="en-US" sz="1200" b="1" dirty="0">
                <a:solidFill>
                  <a:srgbClr val="000090"/>
                </a:solidFill>
                <a:latin typeface="+mn-lt"/>
                <a:cs typeface="Times New Roman" pitchFamily="18" charset="0"/>
              </a:rPr>
              <a:t>Stage 2: 3L + 3N</a:t>
            </a:r>
            <a:endParaRPr lang="en-US" sz="1200" b="1" dirty="0">
              <a:solidFill>
                <a:srgbClr val="000090"/>
              </a:solidFill>
              <a:latin typeface="+mn-lt"/>
            </a:endParaRPr>
          </a:p>
        </p:txBody>
      </p:sp>
      <p:sp>
        <p:nvSpPr>
          <p:cNvPr id="78" name="Text Box 13"/>
          <p:cNvSpPr txBox="1">
            <a:spLocks noChangeArrowheads="1"/>
          </p:cNvSpPr>
          <p:nvPr/>
        </p:nvSpPr>
        <p:spPr bwMode="auto">
          <a:xfrm>
            <a:off x="2002075" y="3179928"/>
            <a:ext cx="1265238" cy="4191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chemeClr val="accent6">
                    <a:lumMod val="50000"/>
                  </a:schemeClr>
                </a:solidFill>
                <a:latin typeface="+mj-lt"/>
                <a:cs typeface="Times New Roman" pitchFamily="18" charset="0"/>
              </a:rPr>
              <a:t>CORE</a:t>
            </a:r>
            <a:endParaRPr lang="en-US" sz="1200" b="1" dirty="0">
              <a:solidFill>
                <a:schemeClr val="accent6">
                  <a:lumMod val="50000"/>
                </a:schemeClr>
              </a:solidFill>
              <a:latin typeface="+mj-lt"/>
            </a:endParaRPr>
          </a:p>
          <a:p>
            <a:pPr algn="ctr" eaLnBrk="0" hangingPunct="0"/>
            <a:r>
              <a:rPr lang="en-US" sz="1200" b="1" dirty="0">
                <a:solidFill>
                  <a:schemeClr val="accent6">
                    <a:lumMod val="50000"/>
                  </a:schemeClr>
                </a:solidFill>
                <a:latin typeface="+mj-lt"/>
                <a:cs typeface="Times New Roman" pitchFamily="18" charset="0"/>
              </a:rPr>
              <a:t>4L + 4N</a:t>
            </a:r>
            <a:endParaRPr lang="en-US" sz="1200" b="1" dirty="0">
              <a:solidFill>
                <a:schemeClr val="accent6">
                  <a:lumMod val="50000"/>
                </a:schemeClr>
              </a:solidFill>
              <a:latin typeface="+mj-lt"/>
            </a:endParaRPr>
          </a:p>
          <a:p>
            <a:pPr eaLnBrk="0" hangingPunct="0"/>
            <a:endParaRPr lang="en-US" sz="1200" b="1" dirty="0">
              <a:solidFill>
                <a:schemeClr val="accent6">
                  <a:lumMod val="50000"/>
                </a:schemeClr>
              </a:solidFill>
              <a:latin typeface="+mj-lt"/>
            </a:endParaRPr>
          </a:p>
        </p:txBody>
      </p:sp>
      <p:sp>
        <p:nvSpPr>
          <p:cNvPr id="79" name="Text Box 12"/>
          <p:cNvSpPr txBox="1">
            <a:spLocks noChangeArrowheads="1"/>
          </p:cNvSpPr>
          <p:nvPr/>
        </p:nvSpPr>
        <p:spPr bwMode="auto">
          <a:xfrm>
            <a:off x="1219200" y="4343400"/>
            <a:ext cx="1265238" cy="4191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chemeClr val="accent6">
                    <a:lumMod val="50000"/>
                  </a:schemeClr>
                </a:solidFill>
                <a:latin typeface="+mn-lt"/>
                <a:cs typeface="Times New Roman" pitchFamily="18" charset="0"/>
              </a:rPr>
              <a:t>LITERACY</a:t>
            </a:r>
            <a:endParaRPr lang="en-US" sz="1200" b="1" dirty="0">
              <a:solidFill>
                <a:schemeClr val="accent6">
                  <a:lumMod val="50000"/>
                </a:schemeClr>
              </a:solidFill>
              <a:latin typeface="+mn-lt"/>
            </a:endParaRPr>
          </a:p>
          <a:p>
            <a:pPr algn="ctr" eaLnBrk="0" hangingPunct="0"/>
            <a:r>
              <a:rPr lang="en-US" sz="1200" b="1" dirty="0">
                <a:solidFill>
                  <a:schemeClr val="accent6">
                    <a:lumMod val="50000"/>
                  </a:schemeClr>
                </a:solidFill>
                <a:latin typeface="+mn-lt"/>
                <a:cs typeface="Times New Roman" pitchFamily="18" charset="0"/>
              </a:rPr>
              <a:t>20 Tasks</a:t>
            </a:r>
            <a:endParaRPr lang="en-US" sz="1200" b="1" dirty="0">
              <a:solidFill>
                <a:schemeClr val="accent6">
                  <a:lumMod val="50000"/>
                </a:schemeClr>
              </a:solidFill>
              <a:latin typeface="+mn-lt"/>
            </a:endParaRPr>
          </a:p>
          <a:p>
            <a:pPr eaLnBrk="0" hangingPunct="0"/>
            <a:endParaRPr lang="en-US" sz="1200" b="1" dirty="0">
              <a:solidFill>
                <a:schemeClr val="accent6">
                  <a:lumMod val="50000"/>
                </a:schemeClr>
              </a:solidFill>
              <a:latin typeface="+mn-lt"/>
            </a:endParaRPr>
          </a:p>
        </p:txBody>
      </p:sp>
      <p:sp>
        <p:nvSpPr>
          <p:cNvPr id="80" name="Text Box 12"/>
          <p:cNvSpPr txBox="1">
            <a:spLocks noChangeArrowheads="1"/>
          </p:cNvSpPr>
          <p:nvPr/>
        </p:nvSpPr>
        <p:spPr bwMode="auto">
          <a:xfrm>
            <a:off x="2787555" y="4353636"/>
            <a:ext cx="1265238" cy="419100"/>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a:solidFill>
                  <a:schemeClr val="accent6">
                    <a:lumMod val="50000"/>
                  </a:schemeClr>
                </a:solidFill>
                <a:latin typeface="+mn-lt"/>
                <a:cs typeface="Times New Roman" pitchFamily="18" charset="0"/>
              </a:rPr>
              <a:t>LITERACY</a:t>
            </a:r>
            <a:endParaRPr lang="en-US" sz="1200" b="1" dirty="0">
              <a:solidFill>
                <a:schemeClr val="accent6">
                  <a:lumMod val="50000"/>
                </a:schemeClr>
              </a:solidFill>
              <a:latin typeface="+mn-lt"/>
            </a:endParaRPr>
          </a:p>
          <a:p>
            <a:pPr algn="ctr" eaLnBrk="0" hangingPunct="0"/>
            <a:r>
              <a:rPr lang="en-US" sz="1200" b="1" dirty="0">
                <a:solidFill>
                  <a:schemeClr val="accent6">
                    <a:lumMod val="50000"/>
                  </a:schemeClr>
                </a:solidFill>
                <a:latin typeface="+mn-lt"/>
                <a:cs typeface="Times New Roman" pitchFamily="18" charset="0"/>
              </a:rPr>
              <a:t>20 Tasks</a:t>
            </a:r>
            <a:endParaRPr lang="en-US" sz="1200" b="1" dirty="0">
              <a:solidFill>
                <a:schemeClr val="accent6">
                  <a:lumMod val="50000"/>
                </a:schemeClr>
              </a:solidFill>
              <a:latin typeface="+mn-lt"/>
            </a:endParaRPr>
          </a:p>
          <a:p>
            <a:pPr eaLnBrk="0" hangingPunct="0"/>
            <a:endParaRPr lang="en-US" sz="1200" b="1" dirty="0">
              <a:solidFill>
                <a:schemeClr val="accent6">
                  <a:lumMod val="50000"/>
                </a:schemeClr>
              </a:solidFill>
              <a:latin typeface="+mn-lt"/>
            </a:endParaRPr>
          </a:p>
        </p:txBody>
      </p:sp>
      <p:sp>
        <p:nvSpPr>
          <p:cNvPr id="81" name="Text Box 10"/>
          <p:cNvSpPr txBox="1">
            <a:spLocks noChangeArrowheads="1"/>
          </p:cNvSpPr>
          <p:nvPr/>
        </p:nvSpPr>
        <p:spPr bwMode="auto">
          <a:xfrm>
            <a:off x="1988024" y="5676189"/>
            <a:ext cx="1409700" cy="485775"/>
          </a:xfrm>
          <a:prstGeom prst="rect">
            <a:avLst/>
          </a:prstGeom>
          <a:solidFill>
            <a:srgbClr val="FFFFFF"/>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FFFF"/>
            </a:extrusionClr>
          </a:sp3d>
        </p:spPr>
        <p:txBody>
          <a:bodyPr>
            <a:flatTx/>
          </a:bodyPr>
          <a:lstStyle/>
          <a:p>
            <a:pPr algn="ctr"/>
            <a:r>
              <a:rPr lang="en-US" sz="1200" b="1" dirty="0" smtClean="0">
                <a:solidFill>
                  <a:schemeClr val="accent6">
                    <a:lumMod val="50000"/>
                  </a:schemeClr>
                </a:solidFill>
                <a:latin typeface="+mn-lt"/>
                <a:cs typeface="Times New Roman" pitchFamily="18" charset="0"/>
              </a:rPr>
              <a:t>READING</a:t>
            </a:r>
          </a:p>
          <a:p>
            <a:pPr algn="ctr"/>
            <a:r>
              <a:rPr lang="en-US" sz="1200" b="1" dirty="0" smtClean="0">
                <a:solidFill>
                  <a:schemeClr val="accent6">
                    <a:lumMod val="50000"/>
                  </a:schemeClr>
                </a:solidFill>
                <a:latin typeface="+mn-lt"/>
                <a:cs typeface="Times New Roman" pitchFamily="18" charset="0"/>
              </a:rPr>
              <a:t>COMPONENTS</a:t>
            </a:r>
            <a:endParaRPr lang="en-US" sz="1200" b="1" dirty="0">
              <a:solidFill>
                <a:schemeClr val="accent6">
                  <a:lumMod val="50000"/>
                </a:schemeClr>
              </a:solidFill>
              <a:latin typeface="+mn-lt"/>
            </a:endParaRPr>
          </a:p>
          <a:p>
            <a:pPr eaLnBrk="0" hangingPunct="0"/>
            <a:endParaRPr lang="en-US" sz="1200" b="1" dirty="0">
              <a:solidFill>
                <a:schemeClr val="accent6">
                  <a:lumMod val="50000"/>
                </a:schemeClr>
              </a:solidFill>
              <a:latin typeface="+mn-lt"/>
            </a:endParaRPr>
          </a:p>
        </p:txBody>
      </p:sp>
      <p:sp>
        <p:nvSpPr>
          <p:cNvPr id="2" name="TextBox 1"/>
          <p:cNvSpPr txBox="1"/>
          <p:nvPr/>
        </p:nvSpPr>
        <p:spPr>
          <a:xfrm>
            <a:off x="1800064" y="3824962"/>
            <a:ext cx="567508" cy="276999"/>
          </a:xfrm>
          <a:prstGeom prst="rect">
            <a:avLst/>
          </a:prstGeom>
          <a:noFill/>
        </p:spPr>
        <p:txBody>
          <a:bodyPr wrap="none" rtlCol="0">
            <a:spAutoFit/>
          </a:bodyPr>
          <a:lstStyle/>
          <a:p>
            <a:r>
              <a:rPr lang="en-US" sz="1200" dirty="0" smtClean="0"/>
              <a:t>11.0%</a:t>
            </a:r>
            <a:endParaRPr lang="en-US" sz="1200" dirty="0"/>
          </a:p>
        </p:txBody>
      </p:sp>
      <p:sp>
        <p:nvSpPr>
          <p:cNvPr id="55" name="TextBox 54"/>
          <p:cNvSpPr txBox="1"/>
          <p:nvPr/>
        </p:nvSpPr>
        <p:spPr>
          <a:xfrm>
            <a:off x="3390899" y="3824962"/>
            <a:ext cx="567508" cy="276999"/>
          </a:xfrm>
          <a:prstGeom prst="rect">
            <a:avLst/>
          </a:prstGeom>
          <a:noFill/>
        </p:spPr>
        <p:txBody>
          <a:bodyPr wrap="none" rtlCol="0">
            <a:spAutoFit/>
          </a:bodyPr>
          <a:lstStyle/>
          <a:p>
            <a:r>
              <a:rPr lang="en-US" sz="1200" dirty="0" smtClean="0"/>
              <a:t>10.8%</a:t>
            </a:r>
            <a:endParaRPr lang="en-US" sz="1200" dirty="0"/>
          </a:p>
        </p:txBody>
      </p:sp>
      <p:sp>
        <p:nvSpPr>
          <p:cNvPr id="57" name="TextBox 56"/>
          <p:cNvSpPr txBox="1"/>
          <p:nvPr/>
        </p:nvSpPr>
        <p:spPr>
          <a:xfrm>
            <a:off x="2542799" y="4050883"/>
            <a:ext cx="489512" cy="276999"/>
          </a:xfrm>
          <a:prstGeom prst="rect">
            <a:avLst/>
          </a:prstGeom>
          <a:noFill/>
        </p:spPr>
        <p:txBody>
          <a:bodyPr wrap="none" rtlCol="0">
            <a:spAutoFit/>
          </a:bodyPr>
          <a:lstStyle/>
          <a:p>
            <a:r>
              <a:rPr lang="en-US" sz="1200" dirty="0" smtClean="0"/>
              <a:t>1.7%</a:t>
            </a:r>
            <a:endParaRPr lang="en-US" sz="1200" dirty="0"/>
          </a:p>
        </p:txBody>
      </p:sp>
      <p:sp>
        <p:nvSpPr>
          <p:cNvPr id="60" name="TextBox 59"/>
          <p:cNvSpPr txBox="1"/>
          <p:nvPr/>
        </p:nvSpPr>
        <p:spPr>
          <a:xfrm>
            <a:off x="4343400" y="3824962"/>
            <a:ext cx="489512" cy="276999"/>
          </a:xfrm>
          <a:prstGeom prst="rect">
            <a:avLst/>
          </a:prstGeom>
          <a:noFill/>
        </p:spPr>
        <p:txBody>
          <a:bodyPr wrap="none" rtlCol="0">
            <a:spAutoFit/>
          </a:bodyPr>
          <a:lstStyle/>
          <a:p>
            <a:r>
              <a:rPr lang="en-US" sz="1200" dirty="0" smtClean="0"/>
              <a:t>0.6%</a:t>
            </a:r>
            <a:endParaRPr lang="en-US" sz="1200" dirty="0"/>
          </a:p>
        </p:txBody>
      </p:sp>
      <p:sp>
        <p:nvSpPr>
          <p:cNvPr id="82" name="TextBox 81"/>
          <p:cNvSpPr txBox="1"/>
          <p:nvPr/>
        </p:nvSpPr>
        <p:spPr>
          <a:xfrm>
            <a:off x="4786652" y="5334000"/>
            <a:ext cx="567508" cy="276999"/>
          </a:xfrm>
          <a:prstGeom prst="rect">
            <a:avLst/>
          </a:prstGeom>
          <a:noFill/>
        </p:spPr>
        <p:txBody>
          <a:bodyPr wrap="none" rtlCol="0">
            <a:spAutoFit/>
          </a:bodyPr>
          <a:lstStyle/>
          <a:p>
            <a:r>
              <a:rPr lang="en-US" sz="1200" dirty="0" smtClean="0"/>
              <a:t>20.0%</a:t>
            </a:r>
            <a:endParaRPr lang="en-US" sz="1200" dirty="0"/>
          </a:p>
        </p:txBody>
      </p:sp>
      <p:sp>
        <p:nvSpPr>
          <p:cNvPr id="83" name="TextBox 82"/>
          <p:cNvSpPr txBox="1"/>
          <p:nvPr/>
        </p:nvSpPr>
        <p:spPr>
          <a:xfrm>
            <a:off x="6235407" y="5418178"/>
            <a:ext cx="567508" cy="276999"/>
          </a:xfrm>
          <a:prstGeom prst="rect">
            <a:avLst/>
          </a:prstGeom>
          <a:noFill/>
        </p:spPr>
        <p:txBody>
          <a:bodyPr wrap="none" rtlCol="0">
            <a:spAutoFit/>
          </a:bodyPr>
          <a:lstStyle/>
          <a:p>
            <a:r>
              <a:rPr lang="en-US" sz="1200" dirty="0" smtClean="0"/>
              <a:t>20.1%</a:t>
            </a:r>
            <a:endParaRPr lang="en-US" sz="1200" dirty="0"/>
          </a:p>
        </p:txBody>
      </p:sp>
      <p:sp>
        <p:nvSpPr>
          <p:cNvPr id="84" name="TextBox 83"/>
          <p:cNvSpPr txBox="1"/>
          <p:nvPr/>
        </p:nvSpPr>
        <p:spPr>
          <a:xfrm>
            <a:off x="8045423" y="5326738"/>
            <a:ext cx="567508" cy="276999"/>
          </a:xfrm>
          <a:prstGeom prst="rect">
            <a:avLst/>
          </a:prstGeom>
          <a:noFill/>
        </p:spPr>
        <p:txBody>
          <a:bodyPr wrap="none" rtlCol="0">
            <a:spAutoFit/>
          </a:bodyPr>
          <a:lstStyle/>
          <a:p>
            <a:r>
              <a:rPr lang="en-US" sz="1200" dirty="0" smtClean="0"/>
              <a:t>10.6%</a:t>
            </a:r>
            <a:endParaRPr lang="en-US" sz="1200" dirty="0"/>
          </a:p>
        </p:txBody>
      </p:sp>
      <p:sp>
        <p:nvSpPr>
          <p:cNvPr id="85" name="TextBox 84"/>
          <p:cNvSpPr txBox="1"/>
          <p:nvPr/>
        </p:nvSpPr>
        <p:spPr>
          <a:xfrm>
            <a:off x="7477915" y="5205037"/>
            <a:ext cx="489512" cy="276999"/>
          </a:xfrm>
          <a:prstGeom prst="rect">
            <a:avLst/>
          </a:prstGeom>
          <a:noFill/>
        </p:spPr>
        <p:txBody>
          <a:bodyPr wrap="none" rtlCol="0">
            <a:spAutoFit/>
          </a:bodyPr>
          <a:lstStyle/>
          <a:p>
            <a:r>
              <a:rPr lang="en-US" sz="1200" dirty="0" smtClean="0"/>
              <a:t>5.5%</a:t>
            </a:r>
            <a:endParaRPr lang="en-US" sz="1200" dirty="0"/>
          </a:p>
        </p:txBody>
      </p:sp>
      <p:sp>
        <p:nvSpPr>
          <p:cNvPr id="86" name="TextBox 85"/>
          <p:cNvSpPr txBox="1"/>
          <p:nvPr/>
        </p:nvSpPr>
        <p:spPr>
          <a:xfrm>
            <a:off x="5744882" y="5269113"/>
            <a:ext cx="489512" cy="276999"/>
          </a:xfrm>
          <a:prstGeom prst="rect">
            <a:avLst/>
          </a:prstGeom>
          <a:noFill/>
        </p:spPr>
        <p:txBody>
          <a:bodyPr wrap="none" rtlCol="0">
            <a:spAutoFit/>
          </a:bodyPr>
          <a:lstStyle/>
          <a:p>
            <a:r>
              <a:rPr lang="en-US" sz="1200" dirty="0" smtClean="0"/>
              <a:t>5.6%</a:t>
            </a:r>
            <a:endParaRPr lang="en-US" sz="1200" dirty="0"/>
          </a:p>
        </p:txBody>
      </p:sp>
      <p:sp>
        <p:nvSpPr>
          <p:cNvPr id="87" name="TextBox 86"/>
          <p:cNvSpPr txBox="1"/>
          <p:nvPr/>
        </p:nvSpPr>
        <p:spPr>
          <a:xfrm>
            <a:off x="5791200" y="4995636"/>
            <a:ext cx="489512" cy="276999"/>
          </a:xfrm>
          <a:prstGeom prst="rect">
            <a:avLst/>
          </a:prstGeom>
          <a:noFill/>
        </p:spPr>
        <p:txBody>
          <a:bodyPr wrap="none" rtlCol="0">
            <a:spAutoFit/>
          </a:bodyPr>
          <a:lstStyle/>
          <a:p>
            <a:r>
              <a:rPr lang="en-US" sz="1200" dirty="0" smtClean="0"/>
              <a:t>5.3%</a:t>
            </a:r>
            <a:endParaRPr lang="en-US" sz="1200" dirty="0"/>
          </a:p>
        </p:txBody>
      </p:sp>
      <p:sp>
        <p:nvSpPr>
          <p:cNvPr id="88" name="TextBox 87"/>
          <p:cNvSpPr txBox="1"/>
          <p:nvPr/>
        </p:nvSpPr>
        <p:spPr>
          <a:xfrm>
            <a:off x="6904164" y="4995636"/>
            <a:ext cx="489512" cy="276999"/>
          </a:xfrm>
          <a:prstGeom prst="rect">
            <a:avLst/>
          </a:prstGeom>
          <a:noFill/>
        </p:spPr>
        <p:txBody>
          <a:bodyPr wrap="none" rtlCol="0">
            <a:spAutoFit/>
          </a:bodyPr>
          <a:lstStyle/>
          <a:p>
            <a:r>
              <a:rPr lang="en-US" sz="1200" dirty="0" smtClean="0"/>
              <a:t>5.4%</a:t>
            </a:r>
            <a:endParaRPr lang="en-US" sz="1200" dirty="0"/>
          </a:p>
        </p:txBody>
      </p:sp>
      <p:sp>
        <p:nvSpPr>
          <p:cNvPr id="90" name="Title 1"/>
          <p:cNvSpPr txBox="1">
            <a:spLocks/>
          </p:cNvSpPr>
          <p:nvPr/>
        </p:nvSpPr>
        <p:spPr>
          <a:xfrm>
            <a:off x="35626" y="1"/>
            <a:ext cx="8955974" cy="838200"/>
          </a:xfrm>
          <a:prstGeom prst="rect">
            <a:avLst/>
          </a:prstGeom>
        </p:spPr>
        <p:txBody>
          <a:body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4000" b="1" i="0" u="none" strike="noStrike" kern="0" cap="none" spc="0" normalizeH="0" baseline="0" noProof="0" dirty="0" smtClean="0">
                <a:ln>
                  <a:noFill/>
                </a:ln>
                <a:solidFill>
                  <a:srgbClr val="800000"/>
                </a:solidFill>
                <a:effectLst>
                  <a:outerShdw blurRad="38100" dist="38100" dir="2700000" algn="tl">
                    <a:srgbClr val="C0C0C0"/>
                  </a:outerShdw>
                </a:effectLst>
                <a:uLnTx/>
                <a:uFillTx/>
                <a:latin typeface="+mj-lt"/>
                <a:ea typeface="+mj-ea"/>
                <a:cs typeface="+mj-cs"/>
              </a:rPr>
              <a:t>PIAAC Main Study Yield </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800000"/>
                </a:solidFill>
                <a:effectLst>
                  <a:outerShdw blurRad="38100" dist="38100" dir="2700000" algn="tl">
                    <a:srgbClr val="C0C0C0"/>
                  </a:outerShdw>
                </a:effectLst>
                <a:uLnTx/>
                <a:uFillTx/>
                <a:latin typeface="+mj-lt"/>
                <a:ea typeface="+mj-ea"/>
                <a:cs typeface="+mj-cs"/>
              </a:rPr>
              <a:t>(</a:t>
            </a:r>
            <a:r>
              <a:rPr lang="en-US" sz="2800" b="1" kern="0" dirty="0" smtClean="0">
                <a:solidFill>
                  <a:srgbClr val="008000"/>
                </a:solidFill>
                <a:effectLst>
                  <a:outerShdw blurRad="38100" dist="38100" dir="2700000" algn="tl">
                    <a:srgbClr val="C0C0C0"/>
                  </a:outerShdw>
                </a:effectLst>
                <a:latin typeface="+mj-lt"/>
                <a:ea typeface="+mj-ea"/>
                <a:cs typeface="+mj-cs"/>
              </a:rPr>
              <a:t>weighted average of </a:t>
            </a:r>
            <a:r>
              <a:rPr lang="en-US" sz="2800" b="1" kern="0" noProof="0" dirty="0" smtClean="0">
                <a:solidFill>
                  <a:srgbClr val="008000"/>
                </a:solidFill>
                <a:effectLst>
                  <a:outerShdw blurRad="38100" dist="38100" dir="2700000" algn="tl">
                    <a:srgbClr val="C0C0C0"/>
                  </a:outerShdw>
                </a:effectLst>
                <a:latin typeface="+mj-lt"/>
                <a:ea typeface="+mj-ea"/>
                <a:cs typeface="+mj-cs"/>
              </a:rPr>
              <a:t>22 countries</a:t>
            </a:r>
            <a:r>
              <a:rPr kumimoji="0" lang="en-US" sz="2800" b="1" i="0" u="none" strike="noStrike" kern="0" cap="none" spc="0" normalizeH="0" baseline="0" noProof="0" dirty="0" smtClean="0">
                <a:ln>
                  <a:noFill/>
                </a:ln>
                <a:solidFill>
                  <a:srgbClr val="800000"/>
                </a:solidFill>
                <a:effectLst>
                  <a:outerShdw blurRad="38100" dist="38100" dir="2700000" algn="tl">
                    <a:srgbClr val="C0C0C0"/>
                  </a:outerShdw>
                </a:effectLst>
                <a:uLnTx/>
                <a:uFillTx/>
                <a:latin typeface="+mj-lt"/>
                <a:ea typeface="+mj-ea"/>
                <a:cs typeface="+mj-cs"/>
              </a:rPr>
              <a:t>)</a:t>
            </a:r>
            <a:r>
              <a:rPr lang="en-US" sz="2800" b="1" kern="0" dirty="0" smtClean="0">
                <a:solidFill>
                  <a:srgbClr val="800000"/>
                </a:solidFill>
                <a:effectLst>
                  <a:outerShdw blurRad="38100" dist="38100" dir="2700000" algn="tl">
                    <a:srgbClr val="C0C0C0"/>
                  </a:outerShdw>
                </a:effectLst>
                <a:latin typeface="+mj-lt"/>
                <a:ea typeface="+mj-ea"/>
                <a:cs typeface="+mj-cs"/>
              </a:rPr>
              <a:t>16-65 PIAAC samples</a:t>
            </a:r>
            <a:endParaRPr kumimoji="0" lang="en-US" sz="2800" b="1" i="0" u="none" strike="noStrike" kern="0" cap="none" spc="0" normalizeH="0" baseline="0" noProof="0" dirty="0">
              <a:ln>
                <a:noFill/>
              </a:ln>
              <a:solidFill>
                <a:srgbClr val="800000"/>
              </a:solidFill>
              <a:effectLst>
                <a:outerShdw blurRad="38100" dist="38100" dir="2700000" algn="tl">
                  <a:srgbClr val="C0C0C0"/>
                </a:outerShdw>
              </a:effectLst>
              <a:uLnTx/>
              <a:uFillTx/>
              <a:latin typeface="+mj-lt"/>
              <a:ea typeface="+mj-ea"/>
              <a:cs typeface="+mj-cs"/>
            </a:endParaRPr>
          </a:p>
        </p:txBody>
      </p:sp>
    </p:spTree>
    <p:extLst>
      <p:ext uri="{BB962C8B-B14F-4D97-AF65-F5344CB8AC3E}">
        <p14:creationId xmlns:p14="http://schemas.microsoft.com/office/powerpoint/2010/main" val="1137321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3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3"/>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32"/>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3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3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30"/>
                                        </p:tgtEl>
                                        <p:attrNameLst>
                                          <p:attrName>style.visibility</p:attrName>
                                        </p:attrNameLst>
                                      </p:cBhvr>
                                      <p:to>
                                        <p:strVal val="visible"/>
                                      </p:to>
                                    </p:set>
                                  </p:childTnLst>
                                </p:cTn>
                              </p:par>
                              <p:par>
                                <p:cTn id="111" presetID="1" presetClass="entr" presetSubtype="0" fill="hold" grpId="1" nodeType="withEffect">
                                  <p:stCondLst>
                                    <p:cond delay="0"/>
                                  </p:stCondLst>
                                  <p:childTnLst>
                                    <p:set>
                                      <p:cBhvr>
                                        <p:cTn id="11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6" grpId="0" animBg="1"/>
      <p:bldP spid="75" grpId="0" animBg="1"/>
      <p:bldP spid="73" grpId="0" animBg="1"/>
      <p:bldP spid="71" grpId="0" animBg="1"/>
      <p:bldP spid="69" grpId="0" animBg="1"/>
      <p:bldP spid="42" grpId="0"/>
      <p:bldP spid="43" grpId="0"/>
      <p:bldP spid="44" grpId="0"/>
      <p:bldP spid="45" grpId="0"/>
      <p:bldP spid="46" grpId="0"/>
      <p:bldP spid="47" grpId="0"/>
      <p:bldP spid="48" grpId="0"/>
      <p:bldP spid="49" grpId="0"/>
      <p:bldP spid="50" grpId="0"/>
      <p:bldP spid="61" grpId="0"/>
      <p:bldP spid="70" grpId="0"/>
      <p:bldP spid="74" grpId="0"/>
      <p:bldP spid="67" grpId="0" animBg="1"/>
      <p:bldP spid="68" grpId="0" animBg="1"/>
      <p:bldP spid="68" grpId="1" animBg="1"/>
      <p:bldP spid="78" grpId="0" animBg="1"/>
      <p:bldP spid="79" grpId="0" animBg="1"/>
      <p:bldP spid="80" grpId="0" animBg="1"/>
      <p:bldP spid="8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239000" cy="990600"/>
          </a:xfrm>
        </p:spPr>
        <p:txBody>
          <a:bodyPr>
            <a:noAutofit/>
          </a:bodyPr>
          <a:lstStyle/>
          <a:p>
            <a:r>
              <a:rPr lang="en-US" dirty="0" smtClean="0">
                <a:solidFill>
                  <a:srgbClr val="800000"/>
                </a:solidFill>
                <a:latin typeface="Arial"/>
                <a:cs typeface="Arial"/>
              </a:rPr>
              <a:t>Summary of Reading Components Analysis </a:t>
            </a:r>
            <a:endParaRPr lang="en-US" dirty="0">
              <a:solidFill>
                <a:srgbClr val="800000"/>
              </a:solidFill>
              <a:latin typeface="Arial"/>
              <a:cs typeface="Arial"/>
            </a:endParaRPr>
          </a:p>
        </p:txBody>
      </p:sp>
      <p:sp>
        <p:nvSpPr>
          <p:cNvPr id="3" name="Content Placeholder 2"/>
          <p:cNvSpPr>
            <a:spLocks noGrp="1"/>
          </p:cNvSpPr>
          <p:nvPr>
            <p:ph idx="4294967295"/>
          </p:nvPr>
        </p:nvSpPr>
        <p:spPr>
          <a:xfrm>
            <a:off x="304800" y="1676400"/>
            <a:ext cx="8537575" cy="4953000"/>
          </a:xfrm>
          <a:prstGeom prst="rect">
            <a:avLst/>
          </a:prstGeom>
        </p:spPr>
        <p:txBody>
          <a:bodyPr>
            <a:normAutofit fontScale="85000" lnSpcReduction="10000"/>
          </a:bodyPr>
          <a:lstStyle/>
          <a:p>
            <a:r>
              <a:rPr lang="en-US" dirty="0" smtClean="0"/>
              <a:t>Respondents worked through RC items more quickly than expected by 2.25 min.  However, for among least able respondents (less than 17th percentile), average time was 9.87 minutes.</a:t>
            </a:r>
          </a:p>
          <a:p>
            <a:r>
              <a:rPr lang="en-US" dirty="0" smtClean="0"/>
              <a:t>Most able group in every country converged to about 3 seconds per item for vocabulary tasks.</a:t>
            </a:r>
          </a:p>
          <a:p>
            <a:r>
              <a:rPr lang="en-US" dirty="0" smtClean="0"/>
              <a:t>P+ differentiated component skills of PIAAC respondents rather well for respondents with low skills.</a:t>
            </a:r>
          </a:p>
          <a:p>
            <a:r>
              <a:rPr lang="en-US" dirty="0" smtClean="0"/>
              <a:t>Timing provided additional information to characterize skills measured by PIAAC.  </a:t>
            </a:r>
          </a:p>
          <a:p>
            <a:r>
              <a:rPr lang="en-US" dirty="0" smtClean="0"/>
              <a:t>Fluency while correlated with Accuracy adds to our understanding of component skills.</a:t>
            </a:r>
          </a:p>
          <a:p>
            <a:pPr marL="0" indent="0">
              <a:buNone/>
            </a:pPr>
            <a:endParaRPr lang="en-US" dirty="0"/>
          </a:p>
        </p:txBody>
      </p:sp>
    </p:spTree>
    <p:extLst>
      <p:ext uri="{BB962C8B-B14F-4D97-AF65-F5344CB8AC3E}">
        <p14:creationId xmlns:p14="http://schemas.microsoft.com/office/powerpoint/2010/main" val="260199286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fld id="{38E27133-2656-442C-A1F8-6CA098FE9A32}" type="datetime1">
              <a:rPr lang="en-US" smtClean="0"/>
              <a:pPr>
                <a:defRPr/>
              </a:pPr>
              <a:t>6/27/13</a:t>
            </a:fld>
            <a:endParaRPr lang="en-US" dirty="0"/>
          </a:p>
        </p:txBody>
      </p:sp>
      <p:sp>
        <p:nvSpPr>
          <p:cNvPr id="4" name="Text Placeholder 3"/>
          <p:cNvSpPr>
            <a:spLocks noGrp="1"/>
          </p:cNvSpPr>
          <p:nvPr>
            <p:ph type="body"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20169860-7434-4443-9030-A467C3E92756}" type="slidenum">
              <a:rPr lang="en-US" smtClean="0"/>
              <a:pPr>
                <a:defRPr/>
              </a:pPr>
              <a:t>21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noGrp="1"/>
          </p:cNvGraphicFramePr>
          <p:nvPr>
            <p:extLst>
              <p:ext uri="{D42A27DB-BD31-4B8C-83A1-F6EECF244321}">
                <p14:modId xmlns:p14="http://schemas.microsoft.com/office/powerpoint/2010/main" val="1898053035"/>
              </p:ext>
            </p:extLst>
          </p:nvPr>
        </p:nvGraphicFramePr>
        <p:xfrm>
          <a:off x="457200" y="1295400"/>
          <a:ext cx="83058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267200" y="6400800"/>
            <a:ext cx="522900" cy="307777"/>
          </a:xfrm>
          <a:prstGeom prst="rect">
            <a:avLst/>
          </a:prstGeom>
          <a:noFill/>
        </p:spPr>
        <p:txBody>
          <a:bodyPr wrap="none" rtlCol="0">
            <a:spAutoFit/>
          </a:bodyPr>
          <a:lstStyle/>
          <a:p>
            <a:r>
              <a:rPr lang="en-US" sz="1400" b="1" dirty="0" smtClean="0">
                <a:solidFill>
                  <a:schemeClr val="bg2"/>
                </a:solidFill>
              </a:rPr>
              <a:t>Age</a:t>
            </a:r>
            <a:endParaRPr lang="en-US" sz="1400" b="1" dirty="0">
              <a:solidFill>
                <a:schemeClr val="bg2"/>
              </a:solidFill>
            </a:endParaRPr>
          </a:p>
        </p:txBody>
      </p:sp>
      <p:sp>
        <p:nvSpPr>
          <p:cNvPr id="5" name="TextBox 4"/>
          <p:cNvSpPr txBox="1"/>
          <p:nvPr/>
        </p:nvSpPr>
        <p:spPr>
          <a:xfrm rot="16200000">
            <a:off x="-587258" y="3711460"/>
            <a:ext cx="2549096" cy="307777"/>
          </a:xfrm>
          <a:prstGeom prst="rect">
            <a:avLst/>
          </a:prstGeom>
          <a:noFill/>
        </p:spPr>
        <p:txBody>
          <a:bodyPr wrap="none" rtlCol="0">
            <a:spAutoFit/>
          </a:bodyPr>
          <a:lstStyle/>
          <a:p>
            <a:r>
              <a:rPr lang="en-US" sz="1400" b="1" dirty="0" smtClean="0">
                <a:solidFill>
                  <a:schemeClr val="bg2"/>
                </a:solidFill>
              </a:rPr>
              <a:t>Percentage of Respondents</a:t>
            </a:r>
            <a:endParaRPr lang="en-US" sz="1400" b="1" dirty="0">
              <a:solidFill>
                <a:schemeClr val="bg2"/>
              </a:solidFill>
            </a:endParaRPr>
          </a:p>
        </p:txBody>
      </p:sp>
      <p:sp>
        <p:nvSpPr>
          <p:cNvPr id="9" name="Title 1"/>
          <p:cNvSpPr>
            <a:spLocks noGrp="1"/>
          </p:cNvSpPr>
          <p:nvPr>
            <p:ph type="title"/>
          </p:nvPr>
        </p:nvSpPr>
        <p:spPr>
          <a:xfrm>
            <a:off x="381000" y="228600"/>
            <a:ext cx="7543800" cy="838200"/>
          </a:xfrm>
        </p:spPr>
        <p:txBody>
          <a:bodyPr/>
          <a:lstStyle/>
          <a:p>
            <a:r>
              <a:rPr lang="en-US" sz="3600" b="1" dirty="0" smtClean="0">
                <a:solidFill>
                  <a:srgbClr val="800000"/>
                </a:solidFill>
                <a:latin typeface="Arial"/>
                <a:cs typeface="Arial"/>
              </a:rPr>
              <a:t>Age Distributions of Respondents by Subgroups</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40672549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86600" cy="1325563"/>
          </a:xfrm>
        </p:spPr>
        <p:txBody>
          <a:bodyPr/>
          <a:lstStyle/>
          <a:p>
            <a:r>
              <a:rPr lang="en-US" sz="3600" b="1" dirty="0" smtClean="0">
                <a:solidFill>
                  <a:srgbClr val="800000"/>
                </a:solidFill>
                <a:effectLst>
                  <a:outerShdw blurRad="38100" dist="38100" dir="2700000" algn="tl">
                    <a:srgbClr val="000000">
                      <a:alpha val="43137"/>
                    </a:srgbClr>
                  </a:outerShdw>
                </a:effectLst>
                <a:latin typeface="Arial"/>
                <a:cs typeface="Arial"/>
              </a:rPr>
              <a:t>Education Distribution of Respondents by Subgroups</a:t>
            </a:r>
            <a:endParaRPr lang="en-US" sz="3600" b="1" dirty="0">
              <a:solidFill>
                <a:srgbClr val="800000"/>
              </a:solidFill>
              <a:effectLst>
                <a:outerShdw blurRad="38100" dist="38100" dir="2700000" algn="tl">
                  <a:srgbClr val="000000">
                    <a:alpha val="43137"/>
                  </a:srgbClr>
                </a:outerShdw>
              </a:effectLst>
              <a:latin typeface="Arial"/>
              <a:cs typeface="Arial"/>
            </a:endParaRPr>
          </a:p>
        </p:txBody>
      </p:sp>
      <p:graphicFrame>
        <p:nvGraphicFramePr>
          <p:cNvPr id="7" name="Chart 6"/>
          <p:cNvGraphicFramePr>
            <a:graphicFrameLocks noGrp="1"/>
          </p:cNvGraphicFramePr>
          <p:nvPr>
            <p:extLst>
              <p:ext uri="{D42A27DB-BD31-4B8C-83A1-F6EECF244321}">
                <p14:modId xmlns:p14="http://schemas.microsoft.com/office/powerpoint/2010/main" val="360484540"/>
              </p:ext>
            </p:extLst>
          </p:nvPr>
        </p:nvGraphicFramePr>
        <p:xfrm>
          <a:off x="381000" y="1524000"/>
          <a:ext cx="8359707"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749360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2507571"/>
              </p:ext>
            </p:extLst>
          </p:nvPr>
        </p:nvGraphicFramePr>
        <p:xfrm>
          <a:off x="381000" y="2819398"/>
          <a:ext cx="8458203" cy="3803057"/>
        </p:xfrm>
        <a:graphic>
          <a:graphicData uri="http://schemas.openxmlformats.org/drawingml/2006/table">
            <a:tbl>
              <a:tblPr/>
              <a:tblGrid>
                <a:gridCol w="2199133"/>
                <a:gridCol w="625907"/>
                <a:gridCol w="625907"/>
                <a:gridCol w="625907"/>
                <a:gridCol w="625907"/>
                <a:gridCol w="625907"/>
                <a:gridCol w="625907"/>
                <a:gridCol w="625907"/>
                <a:gridCol w="625907"/>
                <a:gridCol w="625907"/>
                <a:gridCol w="625907"/>
              </a:tblGrid>
              <a:tr h="500591">
                <a:tc>
                  <a:txBody>
                    <a:bodyPr/>
                    <a:lstStyle/>
                    <a:p>
                      <a:pPr algn="ctr" fontAlgn="b"/>
                      <a:r>
                        <a:rPr lang="en-US" sz="1800" b="1"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800" b="1" i="0" u="none" strike="noStrike">
                          <a:solidFill>
                            <a:srgbClr val="000000"/>
                          </a:solidFill>
                          <a:effectLst/>
                          <a:latin typeface="Calibri"/>
                        </a:rPr>
                        <a:t>country A</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a:rPr>
                        <a:t>country 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a:rPr>
                        <a:t>country C</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a:rPr>
                        <a:t>country 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800" b="1" i="0" u="none" strike="noStrike">
                          <a:solidFill>
                            <a:srgbClr val="000000"/>
                          </a:solidFill>
                          <a:effectLst/>
                          <a:latin typeface="Calibri"/>
                        </a:rPr>
                        <a:t>country 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520094">
                <a:tc>
                  <a:txBody>
                    <a:bodyPr/>
                    <a:lstStyle/>
                    <a:p>
                      <a:pPr algn="ctr" fontAlgn="ctr"/>
                      <a:r>
                        <a:rPr lang="en-US" sz="1800" b="1" i="0" u="none" strike="noStrike" dirty="0">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Calibri"/>
                        </a:rPr>
                        <a:t>mean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mean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mean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mean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mean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Calibri"/>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1996">
                <a:tc>
                  <a:txBody>
                    <a:bodyPr/>
                    <a:lstStyle/>
                    <a:p>
                      <a:pPr algn="l" fontAlgn="ctr"/>
                      <a:r>
                        <a:rPr lang="en-US" sz="1800" b="1" i="0" u="none" strike="noStrike" dirty="0">
                          <a:solidFill>
                            <a:srgbClr val="000000"/>
                          </a:solidFill>
                          <a:effectLst/>
                          <a:latin typeface="Calibri"/>
                        </a:rPr>
                        <a:t>No computer experience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225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10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200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223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255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10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520094">
                <a:tc>
                  <a:txBody>
                    <a:bodyPr/>
                    <a:lstStyle/>
                    <a:p>
                      <a:pPr algn="l" fontAlgn="ctr"/>
                      <a:r>
                        <a:rPr lang="en-US" sz="1800" b="1" i="0" u="none" strike="noStrike" dirty="0">
                          <a:solidFill>
                            <a:srgbClr val="000000"/>
                          </a:solidFill>
                          <a:effectLst/>
                          <a:latin typeface="Calibri"/>
                        </a:rPr>
                        <a:t>Failed ICT core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220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234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230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235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298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11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520094">
                <a:tc>
                  <a:txBody>
                    <a:bodyPr/>
                    <a:lstStyle/>
                    <a:p>
                      <a:pPr algn="l" fontAlgn="ctr"/>
                      <a:r>
                        <a:rPr lang="en-US" sz="1800" b="1" i="0" u="none" strike="noStrike">
                          <a:solidFill>
                            <a:srgbClr val="000000"/>
                          </a:solidFill>
                          <a:effectLst/>
                          <a:latin typeface="Calibri"/>
                        </a:rPr>
                        <a:t>Refused CBA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a:solidFill>
                            <a:srgbClr val="000000"/>
                          </a:solidFill>
                          <a:effectLst/>
                          <a:latin typeface="Calibri"/>
                        </a:rPr>
                        <a:t>255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15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247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269</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10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293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ctr"/>
                      <a:r>
                        <a:rPr lang="en-US" sz="1800" b="0" i="0" u="none" strike="noStrike" dirty="0">
                          <a:solidFill>
                            <a:srgbClr val="000000"/>
                          </a:solidFill>
                          <a:effectLst/>
                          <a:latin typeface="Calibri"/>
                        </a:rPr>
                        <a:t>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520094">
                <a:tc>
                  <a:txBody>
                    <a:bodyPr/>
                    <a:lstStyle/>
                    <a:p>
                      <a:pPr algn="l" fontAlgn="ctr"/>
                      <a:r>
                        <a:rPr lang="en-US" sz="1800" b="1" i="0" u="none" strike="noStrike">
                          <a:solidFill>
                            <a:srgbClr val="000000"/>
                          </a:solidFill>
                          <a:effectLst/>
                          <a:latin typeface="Calibri"/>
                        </a:rPr>
                        <a:t>CBA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261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58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276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68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278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84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296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303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63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0094">
                <a:tc>
                  <a:txBody>
                    <a:bodyPr/>
                    <a:lstStyle/>
                    <a:p>
                      <a:pPr algn="l" fontAlgn="ctr"/>
                      <a:r>
                        <a:rPr lang="en-US" sz="1800" b="1"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250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267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a:rPr>
                        <a:t>270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288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296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609600" y="762000"/>
            <a:ext cx="7924800" cy="1200329"/>
          </a:xfrm>
          <a:prstGeom prst="rect">
            <a:avLst/>
          </a:prstGeom>
          <a:noFill/>
        </p:spPr>
        <p:txBody>
          <a:bodyPr wrap="square" rtlCol="0">
            <a:spAutoFit/>
          </a:bodyPr>
          <a:lstStyle/>
          <a:p>
            <a:pPr algn="ctr"/>
            <a:r>
              <a:rPr lang="en-US" sz="3600" b="1" dirty="0" smtClean="0">
                <a:solidFill>
                  <a:srgbClr val="800000"/>
                </a:solidFill>
              </a:rPr>
              <a:t>Routing of Respondent by ICT Relevant Skill Requirement</a:t>
            </a:r>
            <a:endParaRPr lang="en-US" sz="3600" b="1" dirty="0">
              <a:solidFill>
                <a:srgbClr val="800000"/>
              </a:solidFill>
            </a:endParaRPr>
          </a:p>
        </p:txBody>
      </p:sp>
    </p:spTree>
    <p:extLst>
      <p:ext uri="{BB962C8B-B14F-4D97-AF65-F5344CB8AC3E}">
        <p14:creationId xmlns:p14="http://schemas.microsoft.com/office/powerpoint/2010/main" val="22800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6</a:t>
            </a:fld>
            <a:endParaRPr lang="en-US" dirty="0"/>
          </a:p>
        </p:txBody>
      </p:sp>
      <p:sp>
        <p:nvSpPr>
          <p:cNvPr id="4" name="TextBox 3"/>
          <p:cNvSpPr txBox="1"/>
          <p:nvPr/>
        </p:nvSpPr>
        <p:spPr>
          <a:xfrm>
            <a:off x="1371600" y="533400"/>
            <a:ext cx="6061876" cy="646331"/>
          </a:xfrm>
          <a:prstGeom prst="rect">
            <a:avLst/>
          </a:prstGeom>
          <a:noFill/>
        </p:spPr>
        <p:txBody>
          <a:bodyPr wrap="none" rtlCol="0">
            <a:spAutoFit/>
          </a:bodyPr>
          <a:lstStyle/>
          <a:p>
            <a:pPr algn="ctr"/>
            <a:r>
              <a:rPr lang="en-US" sz="3600" dirty="0" smtClean="0">
                <a:solidFill>
                  <a:srgbClr val="800000"/>
                </a:solidFill>
              </a:rPr>
              <a:t>Multiple Levels of Adaptation</a:t>
            </a:r>
            <a:endParaRPr lang="en-US" sz="3600" dirty="0">
              <a:solidFill>
                <a:srgbClr val="800000"/>
              </a:solidFill>
            </a:endParaRPr>
          </a:p>
        </p:txBody>
      </p:sp>
      <p:sp>
        <p:nvSpPr>
          <p:cNvPr id="5" name="TextBox 4"/>
          <p:cNvSpPr txBox="1"/>
          <p:nvPr/>
        </p:nvSpPr>
        <p:spPr>
          <a:xfrm>
            <a:off x="685800" y="1752600"/>
            <a:ext cx="8001000" cy="4678204"/>
          </a:xfrm>
          <a:prstGeom prst="rect">
            <a:avLst/>
          </a:prstGeom>
          <a:noFill/>
        </p:spPr>
        <p:txBody>
          <a:bodyPr wrap="square" rtlCol="0">
            <a:spAutoFit/>
          </a:bodyPr>
          <a:lstStyle/>
          <a:p>
            <a:r>
              <a:rPr lang="en-US" sz="2800" dirty="0" smtClean="0"/>
              <a:t>Successful adaptations in terms of administering appropriate instrument for most efficient and accurate measurement.</a:t>
            </a:r>
          </a:p>
          <a:p>
            <a:endParaRPr lang="en-US" sz="2800" dirty="0" smtClean="0"/>
          </a:p>
          <a:p>
            <a:pPr marL="285750" indent="-285750">
              <a:buFont typeface="Arial"/>
              <a:buChar char="•"/>
            </a:pPr>
            <a:r>
              <a:rPr lang="en-US" sz="2800" dirty="0" smtClean="0"/>
              <a:t>Self reported ICT skills</a:t>
            </a:r>
          </a:p>
          <a:p>
            <a:pPr marL="285750" indent="-285750">
              <a:buFont typeface="Arial"/>
              <a:buChar char="•"/>
            </a:pPr>
            <a:r>
              <a:rPr lang="en-US" sz="2800" dirty="0" smtClean="0"/>
              <a:t>ICT skills evaluation</a:t>
            </a:r>
          </a:p>
          <a:p>
            <a:pPr marL="285750" indent="-285750">
              <a:buFont typeface="Arial"/>
              <a:buChar char="•"/>
            </a:pPr>
            <a:r>
              <a:rPr lang="en-US" sz="2800" dirty="0" smtClean="0"/>
              <a:t>Willingness to proceed to CBA</a:t>
            </a:r>
          </a:p>
          <a:p>
            <a:pPr marL="285750" indent="-285750">
              <a:buFont typeface="Arial"/>
              <a:buChar char="•"/>
            </a:pPr>
            <a:r>
              <a:rPr lang="en-US" sz="2800" dirty="0" smtClean="0"/>
              <a:t>Multiple stages within cognitive assessment</a:t>
            </a:r>
          </a:p>
          <a:p>
            <a:pPr marL="742950" lvl="1" indent="-285750">
              <a:buFont typeface="Arial"/>
              <a:buChar char="•"/>
            </a:pPr>
            <a:r>
              <a:rPr lang="en-US" sz="2800" dirty="0" smtClean="0"/>
              <a:t>Within CBA</a:t>
            </a:r>
          </a:p>
          <a:p>
            <a:pPr marL="742950" lvl="1" indent="-285750">
              <a:buFont typeface="Arial"/>
              <a:buChar char="•"/>
            </a:pPr>
            <a:r>
              <a:rPr lang="en-US" sz="2800" dirty="0" smtClean="0"/>
              <a:t>Within PBA</a:t>
            </a:r>
          </a:p>
          <a:p>
            <a:endParaRPr lang="en-US" dirty="0"/>
          </a:p>
        </p:txBody>
      </p:sp>
    </p:spTree>
    <p:extLst>
      <p:ext uri="{BB962C8B-B14F-4D97-AF65-F5344CB8AC3E}">
        <p14:creationId xmlns:p14="http://schemas.microsoft.com/office/powerpoint/2010/main" val="373147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1676400"/>
            <a:ext cx="8686800" cy="4876800"/>
          </a:xfrm>
          <a:prstGeom prst="rect">
            <a:avLst/>
          </a:prstGeom>
        </p:spPr>
        <p:txBody>
          <a:bodyPr>
            <a:noAutofit/>
          </a:bodyPr>
          <a:lstStyle>
            <a:lvl1pPr marL="457200" indent="-457200">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ct val="80000"/>
              </a:lnSpc>
              <a:spcBef>
                <a:spcPct val="20000"/>
              </a:spcBef>
              <a:buFont typeface="Arial"/>
              <a:buChar char="•"/>
            </a:pPr>
            <a:r>
              <a:rPr lang="en-US" sz="2900" dirty="0" smtClean="0">
                <a:solidFill>
                  <a:srgbClr val="000000"/>
                </a:solidFill>
                <a:latin typeface="+mn-lt"/>
              </a:rPr>
              <a:t>The </a:t>
            </a:r>
            <a:r>
              <a:rPr lang="en-US" sz="2900" dirty="0">
                <a:solidFill>
                  <a:srgbClr val="000000"/>
                </a:solidFill>
                <a:latin typeface="+mn-lt"/>
              </a:rPr>
              <a:t>reading components measures are designed to provide information about what adults in Levels 1 &amp; 2 </a:t>
            </a:r>
            <a:r>
              <a:rPr lang="en-US" sz="2900" i="1" dirty="0">
                <a:solidFill>
                  <a:srgbClr val="000000"/>
                </a:solidFill>
                <a:latin typeface="+mn-lt"/>
              </a:rPr>
              <a:t>can do</a:t>
            </a:r>
            <a:r>
              <a:rPr lang="en-US" sz="2900" dirty="0">
                <a:solidFill>
                  <a:srgbClr val="000000"/>
                </a:solidFill>
                <a:latin typeface="+mn-lt"/>
              </a:rPr>
              <a:t> in the building blocks of literacy proficiency</a:t>
            </a:r>
            <a:r>
              <a:rPr lang="en-US" sz="2900" dirty="0" smtClean="0">
                <a:solidFill>
                  <a:srgbClr val="000000"/>
                </a:solidFill>
                <a:latin typeface="+mn-lt"/>
              </a:rPr>
              <a:t>.</a:t>
            </a:r>
            <a:r>
              <a:rPr lang="en-US" sz="2900" dirty="0">
                <a:solidFill>
                  <a:srgbClr val="000000"/>
                </a:solidFill>
                <a:latin typeface="+mn-lt"/>
              </a:rPr>
              <a:t> </a:t>
            </a:r>
          </a:p>
          <a:p>
            <a:pPr>
              <a:lnSpc>
                <a:spcPct val="80000"/>
              </a:lnSpc>
              <a:spcBef>
                <a:spcPct val="20000"/>
              </a:spcBef>
              <a:buFont typeface="Arial" charset="0"/>
              <a:buChar char="•"/>
            </a:pPr>
            <a:r>
              <a:rPr lang="en-US" sz="2900" b="1" dirty="0">
                <a:solidFill>
                  <a:srgbClr val="000000"/>
                </a:solidFill>
                <a:latin typeface="+mn-lt"/>
              </a:rPr>
              <a:t>Word Meaning (Print Vocabulary) </a:t>
            </a:r>
            <a:r>
              <a:rPr lang="en-US" sz="2900" dirty="0">
                <a:solidFill>
                  <a:srgbClr val="000000"/>
                </a:solidFill>
                <a:latin typeface="+mn-lt"/>
              </a:rPr>
              <a:t>measures the extent to which participants can recognize the printed forms of common objects.  </a:t>
            </a:r>
          </a:p>
          <a:p>
            <a:pPr>
              <a:lnSpc>
                <a:spcPct val="80000"/>
              </a:lnSpc>
              <a:spcBef>
                <a:spcPct val="20000"/>
              </a:spcBef>
              <a:buFont typeface="Arial" charset="0"/>
              <a:buChar char="•"/>
            </a:pPr>
            <a:r>
              <a:rPr lang="en-US" sz="2900" b="1" dirty="0">
                <a:solidFill>
                  <a:srgbClr val="000000"/>
                </a:solidFill>
                <a:latin typeface="+mn-lt"/>
              </a:rPr>
              <a:t>Sentence Processing </a:t>
            </a:r>
            <a:r>
              <a:rPr lang="en-US" sz="2900" dirty="0">
                <a:solidFill>
                  <a:srgbClr val="000000"/>
                </a:solidFill>
                <a:latin typeface="+mn-lt"/>
              </a:rPr>
              <a:t>measures the extent to which participants can comprehend sentences of varying levels of complexity. </a:t>
            </a:r>
          </a:p>
          <a:p>
            <a:pPr>
              <a:lnSpc>
                <a:spcPct val="80000"/>
              </a:lnSpc>
              <a:spcBef>
                <a:spcPct val="20000"/>
              </a:spcBef>
              <a:buFont typeface="Arial" charset="0"/>
              <a:buChar char="•"/>
            </a:pPr>
            <a:r>
              <a:rPr lang="en-US" sz="2900" b="1" dirty="0">
                <a:solidFill>
                  <a:srgbClr val="000000"/>
                </a:solidFill>
                <a:latin typeface="+mn-lt"/>
              </a:rPr>
              <a:t>Basic Passage Comprehension </a:t>
            </a:r>
            <a:r>
              <a:rPr lang="en-US" sz="2900" dirty="0">
                <a:solidFill>
                  <a:srgbClr val="000000"/>
                </a:solidFill>
                <a:latin typeface="+mn-lt"/>
              </a:rPr>
              <a:t>measures the extent to which participants can comprehend the literal meaning of connected text.</a:t>
            </a:r>
            <a:r>
              <a:rPr lang="en-US" sz="2900" dirty="0">
                <a:solidFill>
                  <a:srgbClr val="000000"/>
                </a:solidFill>
              </a:rPr>
              <a:t/>
            </a:r>
            <a:br>
              <a:rPr lang="en-US" sz="2900" dirty="0">
                <a:solidFill>
                  <a:srgbClr val="000000"/>
                </a:solidFill>
              </a:rPr>
            </a:br>
            <a:r>
              <a:rPr lang="en-US" sz="2400" dirty="0">
                <a:solidFill>
                  <a:srgbClr val="000000"/>
                </a:solidFill>
              </a:rPr>
              <a:t> </a:t>
            </a:r>
          </a:p>
        </p:txBody>
      </p:sp>
      <p:sp>
        <p:nvSpPr>
          <p:cNvPr id="2" name="TextBox 1"/>
          <p:cNvSpPr txBox="1"/>
          <p:nvPr/>
        </p:nvSpPr>
        <p:spPr>
          <a:xfrm>
            <a:off x="533400" y="304800"/>
            <a:ext cx="7467600" cy="1200329"/>
          </a:xfrm>
          <a:prstGeom prst="rect">
            <a:avLst/>
          </a:prstGeom>
          <a:noFill/>
        </p:spPr>
        <p:txBody>
          <a:bodyPr wrap="square" rtlCol="0">
            <a:spAutoFit/>
          </a:bodyPr>
          <a:lstStyle/>
          <a:p>
            <a:pPr algn="ctr"/>
            <a:r>
              <a:rPr lang="en-US" sz="3600" b="1" dirty="0" smtClean="0">
                <a:solidFill>
                  <a:srgbClr val="800000"/>
                </a:solidFill>
                <a:latin typeface="Arial"/>
                <a:cs typeface="Arial"/>
              </a:rPr>
              <a:t>Three Reading Components are Measured</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526535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8</a:t>
            </a:fld>
            <a:endParaRPr lang="en-US" dirty="0"/>
          </a:p>
        </p:txBody>
      </p:sp>
      <p:pic>
        <p:nvPicPr>
          <p:cNvPr id="4" name="Picture 3"/>
          <p:cNvPicPr/>
          <p:nvPr/>
        </p:nvPicPr>
        <p:blipFill>
          <a:blip r:embed="rId2" cstate="print"/>
          <a:srcRect/>
          <a:stretch>
            <a:fillRect/>
          </a:stretch>
        </p:blipFill>
        <p:spPr bwMode="auto">
          <a:xfrm>
            <a:off x="1871980" y="1945322"/>
            <a:ext cx="5400040" cy="2967355"/>
          </a:xfrm>
          <a:prstGeom prst="rect">
            <a:avLst/>
          </a:prstGeom>
          <a:noFill/>
          <a:ln w="6350" cmpd="sng">
            <a:solidFill>
              <a:srgbClr val="000000"/>
            </a:solidFill>
            <a:miter lim="800000"/>
            <a:headEnd/>
            <a:tailEnd/>
          </a:ln>
          <a:effectLst/>
        </p:spPr>
      </p:pic>
      <p:sp>
        <p:nvSpPr>
          <p:cNvPr id="5" name="TextBox 4"/>
          <p:cNvSpPr txBox="1"/>
          <p:nvPr/>
        </p:nvSpPr>
        <p:spPr>
          <a:xfrm>
            <a:off x="1752600" y="685800"/>
            <a:ext cx="6180223" cy="646331"/>
          </a:xfrm>
          <a:prstGeom prst="rect">
            <a:avLst/>
          </a:prstGeom>
          <a:noFill/>
        </p:spPr>
        <p:txBody>
          <a:bodyPr wrap="none" rtlCol="0">
            <a:spAutoFit/>
          </a:bodyPr>
          <a:lstStyle/>
          <a:p>
            <a:r>
              <a:rPr lang="en-US" sz="3600" b="1" dirty="0" smtClean="0">
                <a:solidFill>
                  <a:srgbClr val="800000"/>
                </a:solidFill>
                <a:latin typeface="Arial"/>
                <a:cs typeface="Arial"/>
              </a:rPr>
              <a:t>Print Vocabulary example1</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1502187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A55E698-815F-4EBD-8AE0-1C39476BE512}" type="datetime1">
              <a:rPr lang="en-US" smtClean="0"/>
              <a:pPr>
                <a:defRPr/>
              </a:pPr>
              <a:t>6/27/13</a:t>
            </a:fld>
            <a:endParaRPr lang="en-US" dirty="0"/>
          </a:p>
        </p:txBody>
      </p:sp>
      <p:sp>
        <p:nvSpPr>
          <p:cNvPr id="3" name="Slide Number Placeholder 2"/>
          <p:cNvSpPr>
            <a:spLocks noGrp="1"/>
          </p:cNvSpPr>
          <p:nvPr>
            <p:ph type="sldNum" sz="quarter" idx="12"/>
          </p:nvPr>
        </p:nvSpPr>
        <p:spPr/>
        <p:txBody>
          <a:bodyPr/>
          <a:lstStyle/>
          <a:p>
            <a:pPr>
              <a:defRPr/>
            </a:pPr>
            <a:fld id="{20169860-7434-4443-9030-A467C3E92756}" type="slidenum">
              <a:rPr lang="en-US" smtClean="0"/>
              <a:pPr>
                <a:defRPr/>
              </a:pPr>
              <a:t>9</a:t>
            </a:fld>
            <a:endParaRPr lang="en-US" dirty="0"/>
          </a:p>
        </p:txBody>
      </p:sp>
      <p:pic>
        <p:nvPicPr>
          <p:cNvPr id="4" name="Picture 3"/>
          <p:cNvPicPr>
            <a:picLocks noChangeAspect="1"/>
          </p:cNvPicPr>
          <p:nvPr/>
        </p:nvPicPr>
        <p:blipFill>
          <a:blip r:embed="rId2"/>
          <a:stretch>
            <a:fillRect/>
          </a:stretch>
        </p:blipFill>
        <p:spPr>
          <a:xfrm>
            <a:off x="1676400" y="1828800"/>
            <a:ext cx="5676900" cy="4038600"/>
          </a:xfrm>
          <a:prstGeom prst="rect">
            <a:avLst/>
          </a:prstGeom>
        </p:spPr>
      </p:pic>
      <p:sp>
        <p:nvSpPr>
          <p:cNvPr id="5" name="Rectangle 4"/>
          <p:cNvSpPr/>
          <p:nvPr/>
        </p:nvSpPr>
        <p:spPr>
          <a:xfrm>
            <a:off x="1295400" y="685800"/>
            <a:ext cx="6553200" cy="646331"/>
          </a:xfrm>
          <a:prstGeom prst="rect">
            <a:avLst/>
          </a:prstGeom>
        </p:spPr>
        <p:txBody>
          <a:bodyPr wrap="square">
            <a:spAutoFit/>
          </a:bodyPr>
          <a:lstStyle/>
          <a:p>
            <a:pPr algn="ctr"/>
            <a:r>
              <a:rPr lang="en-US" sz="3600" b="1" dirty="0">
                <a:solidFill>
                  <a:srgbClr val="800000"/>
                </a:solidFill>
                <a:latin typeface="Arial"/>
                <a:cs typeface="Arial"/>
              </a:rPr>
              <a:t>Print Vocabulary </a:t>
            </a:r>
            <a:r>
              <a:rPr lang="en-US" sz="3600" b="1" dirty="0" smtClean="0">
                <a:solidFill>
                  <a:srgbClr val="800000"/>
                </a:solidFill>
                <a:latin typeface="Arial"/>
                <a:cs typeface="Arial"/>
              </a:rPr>
              <a:t>example2</a:t>
            </a:r>
            <a:endParaRPr lang="en-US" sz="3600" b="1" dirty="0">
              <a:solidFill>
                <a:srgbClr val="800000"/>
              </a:solidFill>
              <a:latin typeface="Arial"/>
              <a:cs typeface="Arial"/>
            </a:endParaRPr>
          </a:p>
        </p:txBody>
      </p:sp>
    </p:spTree>
    <p:extLst>
      <p:ext uri="{BB962C8B-B14F-4D97-AF65-F5344CB8AC3E}">
        <p14:creationId xmlns:p14="http://schemas.microsoft.com/office/powerpoint/2010/main" val="2683049799"/>
      </p:ext>
    </p:extLst>
  </p:cSld>
  <p:clrMapOvr>
    <a:masterClrMapping/>
  </p:clrMapOvr>
</p:sld>
</file>

<file path=ppt/theme/theme1.xml><?xml version="1.0" encoding="utf-8"?>
<a:theme xmlns:a="http://schemas.openxmlformats.org/drawingml/2006/main" name="ETS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74EFB241D5A449B1AF95D56FD81E5C" ma:contentTypeVersion="0" ma:contentTypeDescription="Create a new document." ma:contentTypeScope="" ma:versionID="4cdf5728efaaad449d84c6645636087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45D643B-F8AE-46FA-93B4-863FD3E8FE12}">
  <ds:schemaRefs>
    <ds:schemaRef ds:uri="http://schemas.microsoft.com/sharepoint/v3/contenttype/forms"/>
  </ds:schemaRefs>
</ds:datastoreItem>
</file>

<file path=customXml/itemProps2.xml><?xml version="1.0" encoding="utf-8"?>
<ds:datastoreItem xmlns:ds="http://schemas.openxmlformats.org/officeDocument/2006/customXml" ds:itemID="{6B6ADE88-8E35-4C96-B2F3-E34AEEA6D3CB}">
  <ds:schemaRefs>
    <ds:schemaRef ds:uri="http://schemas.microsoft.com/office/2006/metadata/properties"/>
  </ds:schemaRefs>
</ds:datastoreItem>
</file>

<file path=customXml/itemProps3.xml><?xml version="1.0" encoding="utf-8"?>
<ds:datastoreItem xmlns:ds="http://schemas.openxmlformats.org/officeDocument/2006/customXml" ds:itemID="{CEDAA35C-AAC4-4B28-B9FA-55EC6F4BC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ETS_PPT.potx</Template>
  <TotalTime>1502</TotalTime>
  <Words>834</Words>
  <Application>Microsoft Macintosh PowerPoint</Application>
  <PresentationFormat>On-screen Show (4:3)</PresentationFormat>
  <Paragraphs>258</Paragraphs>
  <Slides>21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ETS_PPT</vt:lpstr>
      <vt:lpstr>Document</vt:lpstr>
      <vt:lpstr> Skill Based Adaptive Routing and Reading Component Assessment</vt:lpstr>
      <vt:lpstr>PowerPoint Presentation</vt:lpstr>
      <vt:lpstr>Age Distributions of Respondents by Subgroups</vt:lpstr>
      <vt:lpstr>Education Distribution of Respondents by Subgroups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Reading Component Items Are Easy for Everyone</vt:lpstr>
      <vt:lpstr>Average Timing for Reading Components</vt:lpstr>
      <vt:lpstr>Reading Components Accuracy on the Literacy Scale</vt:lpstr>
      <vt:lpstr>PowerPoint Presentation</vt:lpstr>
      <vt:lpstr>Reading Components Accuracy on the Literacy Scale; different orthography</vt:lpstr>
      <vt:lpstr>PowerPoint Presentation</vt:lpstr>
      <vt:lpstr>Summary of Reading Components Analysis </vt:lpstr>
      <vt:lpstr>PowerPoint Presentation</vt:lpstr>
    </vt:vector>
  </TitlesOfParts>
  <Company>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SAcquaviva</dc:creator>
  <cp:lastModifiedBy>Kentaro Yamamoto</cp:lastModifiedBy>
  <cp:revision>15</cp:revision>
  <dcterms:created xsi:type="dcterms:W3CDTF">2011-06-06T15:15:40Z</dcterms:created>
  <dcterms:modified xsi:type="dcterms:W3CDTF">2013-06-27T05:58:14Z</dcterms:modified>
</cp:coreProperties>
</file>